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8" r:id="rId2"/>
    <p:sldId id="292" r:id="rId3"/>
    <p:sldId id="263" r:id="rId4"/>
    <p:sldId id="265" r:id="rId5"/>
    <p:sldId id="266" r:id="rId6"/>
    <p:sldId id="294" r:id="rId7"/>
    <p:sldId id="268" r:id="rId8"/>
    <p:sldId id="267" r:id="rId9"/>
    <p:sldId id="269" r:id="rId10"/>
    <p:sldId id="270" r:id="rId11"/>
    <p:sldId id="271" r:id="rId12"/>
    <p:sldId id="272" r:id="rId13"/>
    <p:sldId id="274" r:id="rId14"/>
    <p:sldId id="275" r:id="rId15"/>
    <p:sldId id="276" r:id="rId16"/>
    <p:sldId id="277" r:id="rId17"/>
    <p:sldId id="279" r:id="rId18"/>
    <p:sldId id="278" r:id="rId19"/>
    <p:sldId id="281" r:id="rId20"/>
    <p:sldId id="283" r:id="rId21"/>
    <p:sldId id="282" r:id="rId22"/>
    <p:sldId id="280" r:id="rId23"/>
    <p:sldId id="284" r:id="rId24"/>
    <p:sldId id="286" r:id="rId25"/>
    <p:sldId id="287" r:id="rId26"/>
    <p:sldId id="288" r:id="rId27"/>
    <p:sldId id="295" r:id="rId28"/>
  </p:sldIdLst>
  <p:sldSz cx="12192000" cy="6858000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나눔고딕 ExtraBold" panose="020D0904000000000000" pitchFamily="50" charset="-127"/>
      <p:bold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함초롬바탕" panose="02030604000101010101" pitchFamily="18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3" autoAdjust="0"/>
    <p:restoredTop sz="72630" autoAdjust="0"/>
  </p:normalViewPr>
  <p:slideViewPr>
    <p:cSldViewPr snapToGrid="0">
      <p:cViewPr varScale="1">
        <p:scale>
          <a:sx n="57" d="100"/>
          <a:sy n="57" d="100"/>
        </p:scale>
        <p:origin x="78" y="83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78" y="3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0A051612-4DE3-4028-94FF-130737C2E5CA}" type="datetimeFigureOut">
              <a:rPr lang="ko-KR" altLang="en-US" smtClean="0"/>
              <a:pPr/>
              <a:t>2019-10-01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6782942C-9586-4812-ACC1-4E7BD70E1F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747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 ExtraBold" panose="020D0904000000000000" pitchFamily="50" charset="-127"/>
        <a:ea typeface="나눔고딕 ExtraBold" panose="020D09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 ExtraBold" panose="020D0904000000000000" pitchFamily="50" charset="-127"/>
        <a:ea typeface="나눔고딕 ExtraBold" panose="020D09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 ExtraBold" panose="020D0904000000000000" pitchFamily="50" charset="-127"/>
        <a:ea typeface="나눔고딕 ExtraBold" panose="020D09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 ExtraBold" panose="020D0904000000000000" pitchFamily="50" charset="-127"/>
        <a:ea typeface="나눔고딕 ExtraBold" panose="020D09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 ExtraBold" panose="020D0904000000000000" pitchFamily="50" charset="-127"/>
        <a:ea typeface="나눔고딕 ExtraBold" panose="020D09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2942C-9586-4812-ACC1-4E7BD70E1FB1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484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cs typeface="+mn-cs"/>
              </a:rPr>
              <a:t>3 Tier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란 사용자 인터페이스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비즈니스 로직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데이터베이스를 말하며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cs typeface="+mn-cs"/>
              </a:rPr>
              <a:t>,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cs typeface="+mn-cs"/>
              </a:rPr>
              <a:t>이들을 각각 독립된 모듈로 개발하고 유지하는 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2942C-9586-4812-ACC1-4E7BD70E1FB1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076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2942C-9586-4812-ACC1-4E7BD70E1FB1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5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2942C-9586-4812-ACC1-4E7BD70E1FB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1734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2942C-9586-4812-ACC1-4E7BD70E1FB1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8074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BEFD265-A632-4672-A119-7371644AFC3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9112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B2B53-BFC0-4BDA-A11B-172E0D65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2D2B1E-A5EE-4FEC-A98E-D6656B862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05231C-C7E8-4251-88E6-1FF863B7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2019-10-01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8E70D3-9B43-41C5-910A-509561AE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261AEF-B5F0-44C7-9E9E-A4996639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733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19B3E9-EA7E-4118-A13A-7406123FA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007F10-A607-4DBC-99F7-95BE26CDB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173638-8436-45B9-BB52-B7847DF08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2019-10-01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26CFA-C23E-4241-83F3-23808CFDA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D6E2A9-8988-43A7-A170-D0C37652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383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3C702DE-B3A4-4EB5-91B7-AEF335F9039C}"/>
              </a:ext>
            </a:extLst>
          </p:cNvPr>
          <p:cNvSpPr/>
          <p:nvPr userDrawn="1"/>
        </p:nvSpPr>
        <p:spPr>
          <a:xfrm>
            <a:off x="74139" y="0"/>
            <a:ext cx="3657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8A599B-7E0F-4683-9364-F0668830A2D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B396B9-AA2B-4080-A21C-DCDB37D01C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6200" y1="52525" x2="56200" y2="52525"/>
                        <a14:foregroundMark x1="34600" y1="50505" x2="34600" y2="50505"/>
                        <a14:foregroundMark x1="34800" y1="50505" x2="34800" y2="50505"/>
                        <a14:foregroundMark x1="35000" y1="50168" x2="35000" y2="50168"/>
                        <a14:foregroundMark x1="35000" y1="49832" x2="35000" y2="50168"/>
                        <a14:foregroundMark x1="61800" y1="57576" x2="61800" y2="57576"/>
                        <a14:foregroundMark x1="64400" y1="45118" x2="64400" y2="45118"/>
                        <a14:foregroundMark x1="64400" y1="45455" x2="64200" y2="45791"/>
                        <a14:foregroundMark x1="62800" y1="47475" x2="62800" y2="47475"/>
                        <a14:foregroundMark x1="62600" y1="47811" x2="62000" y2="48822"/>
                        <a14:foregroundMark x1="66400" y1="64646" x2="66400" y2="64646"/>
                        <a14:foregroundMark x1="77800" y1="58586" x2="77800" y2="58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762" y="6062106"/>
            <a:ext cx="986249" cy="5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77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CD126-96E2-4DE5-880F-6A42F45C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9C7D32-0F9C-46CA-9B4B-117A5D0C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4BE6E9-958A-4507-B1DC-48059ADFA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2019-10-01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268B84-19F2-4AFA-811C-5AE9E010C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FC5B4D-EED4-4D73-AF96-1883923D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566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4C9D0-1D9F-4016-B4E0-3D5C7F96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2CBD64-E629-4DB8-99BD-DA9965A8A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734DB1-F8CE-4553-85C7-C2AECADF7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57AC36-732F-4D62-9449-129E678E9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2019-10-01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7839E3-B7D7-47AF-973F-B9CBD50C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AA5287-240F-480C-91CD-C16B3B38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09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B7EEB-53F0-4EB3-8EDD-85AC2AFC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1A4D7D-D346-4EA9-8834-3664AA991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437903-8467-4B7F-A60F-C646DF13C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6B466F-FA80-4A64-94D7-86E67A071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386E4E-07AB-4A90-A9D5-AC964AFF7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286266-C125-4089-8312-690317FC7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2019-10-01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5D1416-62D2-421F-BAA9-948D152F8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3C2CAD-2EBC-4743-955A-198D4AD87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0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B69AA-DA91-4A41-947F-8FF1BFB0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B5A7B3-3DE3-4754-B22D-427D6FF9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2019-10-01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F04277-536C-462C-9CA5-F93305F1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A9D7F7-F3D1-4503-95F5-D4661D8D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146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B506DC-B779-4B09-81CA-A1F7E4C2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2019-10-01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413FD7-BF1F-4241-87F4-04D547AD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A0A3DA-DE2D-4544-9421-FA907FB8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45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EAB94-BB9C-47E7-89F8-C22EE57E2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3FF01D-C823-456D-8F8F-2CF2CD2C1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0336BF-F7B9-4003-A733-50B6C0331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4B28E2-A638-4414-9EF5-E98DF78E6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2019-10-01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3A53A0-C2BB-4829-B605-93BBA779C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59ADE-7DB3-47A3-AEB1-5171D409B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97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301C1-3773-4AAB-9F86-10E58AF8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9D9279-28DD-41A1-8B0D-1451575052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08441A-FA84-45CA-A368-57CA28EB8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7CB0FE-D075-474D-8D41-A8C846ECF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2019-10-01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6E1F8E-4DF2-4178-865A-F1EAEBCE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0E424E-6196-435C-8B03-C2380982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8925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133968-7D7D-4CF3-BC08-22857D34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A1B847-8DF7-4015-9B67-21918CD94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8C2022-4391-4D3A-84F0-C05B8683D7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74F7D2E7-C034-4C5A-B52B-579A8B114948}" type="datetimeFigureOut">
              <a:rPr lang="ko-KR" altLang="en-US" smtClean="0"/>
              <a:pPr/>
              <a:t>2019-10-01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01E0AA-CD1A-479E-AA8A-B22153C2E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70556-316C-4F16-B594-13A689E37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13621320-9E97-4709-964E-C9A344E149E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4137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455398A-39E4-4C55-81A1-CEAD0AF72F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E96E7FA-F631-44C0-8B46-0113C32BEC36}"/>
              </a:ext>
            </a:extLst>
          </p:cNvPr>
          <p:cNvCxnSpPr>
            <a:cxnSpLocks/>
          </p:cNvCxnSpPr>
          <p:nvPr/>
        </p:nvCxnSpPr>
        <p:spPr>
          <a:xfrm>
            <a:off x="1770878" y="4391578"/>
            <a:ext cx="86502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AC10A2-0D22-4666-B572-54DD287176A8}"/>
              </a:ext>
            </a:extLst>
          </p:cNvPr>
          <p:cNvSpPr txBox="1"/>
          <p:nvPr/>
        </p:nvSpPr>
        <p:spPr>
          <a:xfrm>
            <a:off x="2214177" y="3067674"/>
            <a:ext cx="8305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UC </a:t>
            </a:r>
            <a:r>
              <a:rPr lang="ko-KR" altLang="en-US" sz="7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사용자관리 모듈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F1198-5404-4D5E-B7C5-701E56F86443}"/>
              </a:ext>
            </a:extLst>
          </p:cNvPr>
          <p:cNvSpPr txBox="1"/>
          <p:nvPr/>
        </p:nvSpPr>
        <p:spPr>
          <a:xfrm>
            <a:off x="3438525" y="2174889"/>
            <a:ext cx="56108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[Spring, Hibernate]</a:t>
            </a:r>
            <a:endParaRPr lang="ko-KR" altLang="en-US" sz="4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4365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848E25-D817-4520-B176-C280E062B4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A4CB96-4062-413B-94C9-B1D004247AF6}"/>
              </a:ext>
            </a:extLst>
          </p:cNvPr>
          <p:cNvSpPr txBox="1"/>
          <p:nvPr/>
        </p:nvSpPr>
        <p:spPr>
          <a:xfrm>
            <a:off x="4053703" y="1968156"/>
            <a:ext cx="4594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구현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D88B56-DCD5-435C-B9E5-D77818024366}"/>
              </a:ext>
            </a:extLst>
          </p:cNvPr>
          <p:cNvSpPr txBox="1"/>
          <p:nvPr/>
        </p:nvSpPr>
        <p:spPr>
          <a:xfrm>
            <a:off x="407431" y="-1724448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FEBBB-CF4E-43DE-B725-ECBFF0480458}"/>
              </a:ext>
            </a:extLst>
          </p:cNvPr>
          <p:cNvSpPr txBox="1"/>
          <p:nvPr/>
        </p:nvSpPr>
        <p:spPr>
          <a:xfrm>
            <a:off x="2112669" y="-1022851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EC4A70-52D1-432A-BF3E-A359F2601FF1}"/>
              </a:ext>
            </a:extLst>
          </p:cNvPr>
          <p:cNvSpPr txBox="1"/>
          <p:nvPr/>
        </p:nvSpPr>
        <p:spPr>
          <a:xfrm>
            <a:off x="3471906" y="2991007"/>
            <a:ext cx="5905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CRUD</a:t>
            </a:r>
            <a:r>
              <a:rPr lang="ko-KR" altLang="en-US" sz="60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화면 구현</a:t>
            </a:r>
            <a:endParaRPr lang="en-US" altLang="ko-KR" sz="60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244102-F8B1-47DB-AD0E-ED5345375AD6}"/>
              </a:ext>
            </a:extLst>
          </p:cNvPr>
          <p:cNvCxnSpPr>
            <a:cxnSpLocks/>
          </p:cNvCxnSpPr>
          <p:nvPr/>
        </p:nvCxnSpPr>
        <p:spPr>
          <a:xfrm>
            <a:off x="3282953" y="4133670"/>
            <a:ext cx="587374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8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BAE3BFA-003D-4E7F-95BF-6F78E23A3E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73FC4-F5BA-40C4-8E73-80C75E5735CB}"/>
              </a:ext>
            </a:extLst>
          </p:cNvPr>
          <p:cNvSpPr txBox="1"/>
          <p:nvPr/>
        </p:nvSpPr>
        <p:spPr>
          <a:xfrm>
            <a:off x="409391" y="421979"/>
            <a:ext cx="8446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</a:t>
            </a:r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CRUD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화면  </a:t>
            </a:r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DF8D9-AF10-45D2-99B7-AD3779956C34}"/>
              </a:ext>
            </a:extLst>
          </p:cNvPr>
          <p:cNvSpPr txBox="1"/>
          <p:nvPr/>
        </p:nvSpPr>
        <p:spPr>
          <a:xfrm>
            <a:off x="6748815" y="1831888"/>
            <a:ext cx="4173185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 메서드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userService.save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 (JPA)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User.addPhone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(Phone p)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E37E28-F7EC-469D-9653-680C37A0A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815" y="4088889"/>
            <a:ext cx="4426906" cy="7709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302F0C-65F2-4BA7-82E9-B385E3B659EA}"/>
              </a:ext>
            </a:extLst>
          </p:cNvPr>
          <p:cNvSpPr txBox="1"/>
          <p:nvPr/>
        </p:nvSpPr>
        <p:spPr>
          <a:xfrm>
            <a:off x="6820341" y="3646210"/>
            <a:ext cx="4173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중복번호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error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처리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FE4F28-1207-45B2-9A7D-EA0460FA5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12" y="1208613"/>
            <a:ext cx="5918288" cy="487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57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BAE3BFA-003D-4E7F-95BF-6F78E23A3E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73FC4-F5BA-40C4-8E73-80C75E5735CB}"/>
              </a:ext>
            </a:extLst>
          </p:cNvPr>
          <p:cNvSpPr txBox="1"/>
          <p:nvPr/>
        </p:nvSpPr>
        <p:spPr>
          <a:xfrm>
            <a:off x="409391" y="421979"/>
            <a:ext cx="8446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</a:t>
            </a:r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CRUD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화면  </a:t>
            </a:r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읽기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60E7A-82CC-4AAE-88A1-84950C51AE70}"/>
              </a:ext>
            </a:extLst>
          </p:cNvPr>
          <p:cNvSpPr txBox="1"/>
          <p:nvPr/>
        </p:nvSpPr>
        <p:spPr>
          <a:xfrm>
            <a:off x="7095067" y="93133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9A3328-8FA8-4368-819E-147C0819CFF9}"/>
              </a:ext>
            </a:extLst>
          </p:cNvPr>
          <p:cNvSpPr txBox="1"/>
          <p:nvPr/>
        </p:nvSpPr>
        <p:spPr>
          <a:xfrm>
            <a:off x="6539574" y="1761704"/>
            <a:ext cx="5968118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 메서드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userService.findAll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 (</a:t>
            </a:r>
            <a:r>
              <a:rPr lang="en-US" altLang="ko-KR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QuerydslPredicateExecutor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페이지 기능 추가를 위해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pageable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파라미터 추가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89294-709D-411B-9A1A-34DA3BBD24A7}"/>
              </a:ext>
            </a:extLst>
          </p:cNvPr>
          <p:cNvSpPr txBox="1"/>
          <p:nvPr/>
        </p:nvSpPr>
        <p:spPr>
          <a:xfrm>
            <a:off x="6539574" y="3429000"/>
            <a:ext cx="5968118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DTO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Paging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메서드를 추가해 페이지 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목록 버튼 구현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91A5F1-E665-406B-B58E-B4438BCDE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291" y="4444966"/>
            <a:ext cx="5645671" cy="7705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0DFE50-BF4E-48F3-913A-136A5E29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023" y="5171396"/>
            <a:ext cx="1674285" cy="309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477DC00-CA1A-4E85-AF92-53356EE5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91" y="1490290"/>
            <a:ext cx="6060299" cy="411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58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BAE3BFA-003D-4E7F-95BF-6F78E23A3E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73FC4-F5BA-40C4-8E73-80C75E5735CB}"/>
              </a:ext>
            </a:extLst>
          </p:cNvPr>
          <p:cNvSpPr txBox="1"/>
          <p:nvPr/>
        </p:nvSpPr>
        <p:spPr>
          <a:xfrm>
            <a:off x="409391" y="421979"/>
            <a:ext cx="8446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</a:t>
            </a:r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CRUD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화면  </a:t>
            </a:r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60E7A-82CC-4AAE-88A1-84950C51AE70}"/>
              </a:ext>
            </a:extLst>
          </p:cNvPr>
          <p:cNvSpPr txBox="1"/>
          <p:nvPr/>
        </p:nvSpPr>
        <p:spPr>
          <a:xfrm>
            <a:off x="7095067" y="93133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13DB3-6252-431E-8063-61CAA02282E4}"/>
              </a:ext>
            </a:extLst>
          </p:cNvPr>
          <p:cNvSpPr txBox="1"/>
          <p:nvPr/>
        </p:nvSpPr>
        <p:spPr>
          <a:xfrm>
            <a:off x="7095067" y="2898688"/>
            <a:ext cx="4173185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 메서드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userService.save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 (JPA)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6A2D27-8C53-43B6-A978-D680ADC78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91" y="1490289"/>
            <a:ext cx="6685676" cy="483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19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BAE3BFA-003D-4E7F-95BF-6F78E23A3E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73FC4-F5BA-40C4-8E73-80C75E5735CB}"/>
              </a:ext>
            </a:extLst>
          </p:cNvPr>
          <p:cNvSpPr txBox="1"/>
          <p:nvPr/>
        </p:nvSpPr>
        <p:spPr>
          <a:xfrm>
            <a:off x="409391" y="421979"/>
            <a:ext cx="8446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</a:t>
            </a:r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CRUD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화면  </a:t>
            </a:r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삭제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492652-CD14-470B-8198-B02DFD907FE4}"/>
              </a:ext>
            </a:extLst>
          </p:cNvPr>
          <p:cNvSpPr txBox="1"/>
          <p:nvPr/>
        </p:nvSpPr>
        <p:spPr>
          <a:xfrm>
            <a:off x="6831895" y="1524025"/>
            <a:ext cx="5968118" cy="2439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 메서드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UserService.findbyId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(</a:t>
            </a:r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QuerydslPredicateExecutor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User collection clear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userService.delete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4F00F9-BEB4-4D12-B75C-3DE23C14819F}"/>
              </a:ext>
            </a:extLst>
          </p:cNvPr>
          <p:cNvSpPr txBox="1"/>
          <p:nvPr/>
        </p:nvSpPr>
        <p:spPr>
          <a:xfrm>
            <a:off x="7001227" y="4418869"/>
            <a:ext cx="5968118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OneToMany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Mapping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=&gt; cascade= </a:t>
            </a:r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Cascade.ALL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DAA198-8A2A-40DC-A558-A1B53CAB6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54" y="1490289"/>
            <a:ext cx="6465542" cy="427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59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BAE3BFA-003D-4E7F-95BF-6F78E23A3E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73FC4-F5BA-40C4-8E73-80C75E5735CB}"/>
              </a:ext>
            </a:extLst>
          </p:cNvPr>
          <p:cNvSpPr txBox="1"/>
          <p:nvPr/>
        </p:nvSpPr>
        <p:spPr>
          <a:xfrm>
            <a:off x="409391" y="421979"/>
            <a:ext cx="8446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전화기 </a:t>
            </a:r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CRUD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화면  </a:t>
            </a:r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32B84-BE60-4212-A42F-20FC2B57FEFC}"/>
              </a:ext>
            </a:extLst>
          </p:cNvPr>
          <p:cNvSpPr txBox="1"/>
          <p:nvPr/>
        </p:nvSpPr>
        <p:spPr>
          <a:xfrm>
            <a:off x="7826191" y="1827954"/>
            <a:ext cx="4173185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 메서드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userService.findById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    (</a:t>
            </a:r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QueryDslPredicateExcuter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User.addPhone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(Phone p)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userService.save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 (JPA)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5C844F-062F-4648-A4F0-6ED3BA3AE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191" y="4934394"/>
            <a:ext cx="4426906" cy="7709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DE5F74-8949-4710-B822-9A3A5BCC8F9F}"/>
              </a:ext>
            </a:extLst>
          </p:cNvPr>
          <p:cNvSpPr txBox="1"/>
          <p:nvPr/>
        </p:nvSpPr>
        <p:spPr>
          <a:xfrm>
            <a:off x="7897717" y="4491715"/>
            <a:ext cx="4173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중복번호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error 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처리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61FDBD-E47A-4FA2-81F7-9619D3E5D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77" y="1490289"/>
            <a:ext cx="7349916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24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BAE3BFA-003D-4E7F-95BF-6F78E23A3E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73FC4-F5BA-40C4-8E73-80C75E5735CB}"/>
              </a:ext>
            </a:extLst>
          </p:cNvPr>
          <p:cNvSpPr txBox="1"/>
          <p:nvPr/>
        </p:nvSpPr>
        <p:spPr>
          <a:xfrm>
            <a:off x="409391" y="421979"/>
            <a:ext cx="8446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전화기 </a:t>
            </a:r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CRUD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화면  </a:t>
            </a:r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읽기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C41021-6C61-4D9B-AD17-304D4E19BE9C}"/>
              </a:ext>
            </a:extLst>
          </p:cNvPr>
          <p:cNvSpPr txBox="1"/>
          <p:nvPr/>
        </p:nvSpPr>
        <p:spPr>
          <a:xfrm>
            <a:off x="7768607" y="2708487"/>
            <a:ext cx="4173185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 메서드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phoneService.findAll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(</a:t>
            </a:r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QueryDslPredicateExecutor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페이징기능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page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메서드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1F7520-74EF-4757-8EF4-B48793E01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20" y="1562707"/>
            <a:ext cx="7009218" cy="448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2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BAE3BFA-003D-4E7F-95BF-6F78E23A3E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73FC4-F5BA-40C4-8E73-80C75E5735CB}"/>
              </a:ext>
            </a:extLst>
          </p:cNvPr>
          <p:cNvSpPr txBox="1"/>
          <p:nvPr/>
        </p:nvSpPr>
        <p:spPr>
          <a:xfrm>
            <a:off x="409391" y="421979"/>
            <a:ext cx="8446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전화기 </a:t>
            </a:r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CRUD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화면  </a:t>
            </a:r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수정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C41021-6C61-4D9B-AD17-304D4E19BE9C}"/>
              </a:ext>
            </a:extLst>
          </p:cNvPr>
          <p:cNvSpPr txBox="1"/>
          <p:nvPr/>
        </p:nvSpPr>
        <p:spPr>
          <a:xfrm>
            <a:off x="8026094" y="2319020"/>
            <a:ext cx="4173185" cy="2808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 메서드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phoneService.findbyId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(</a:t>
            </a:r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QueryDslPredicateExecutor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phone.setNumber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phoneService.save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 (JPA)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F16441-9FBE-4842-9113-17B173A26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4" y="1490289"/>
            <a:ext cx="7138026" cy="456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12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BAE3BFA-003D-4E7F-95BF-6F78E23A3E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73FC4-F5BA-40C4-8E73-80C75E5735CB}"/>
              </a:ext>
            </a:extLst>
          </p:cNvPr>
          <p:cNvSpPr txBox="1"/>
          <p:nvPr/>
        </p:nvSpPr>
        <p:spPr>
          <a:xfrm>
            <a:off x="409391" y="421979"/>
            <a:ext cx="8446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전화기 </a:t>
            </a:r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CRUD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화면  </a:t>
            </a:r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삭제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984C26-4672-4270-B5BF-B1589F334C7C}"/>
              </a:ext>
            </a:extLst>
          </p:cNvPr>
          <p:cNvSpPr txBox="1"/>
          <p:nvPr/>
        </p:nvSpPr>
        <p:spPr>
          <a:xfrm>
            <a:off x="8018816" y="1650396"/>
            <a:ext cx="4173185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 메서드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46A40-764C-4870-8ED9-5A3CC391CDAF}"/>
              </a:ext>
            </a:extLst>
          </p:cNvPr>
          <p:cNvSpPr txBox="1"/>
          <p:nvPr/>
        </p:nvSpPr>
        <p:spPr>
          <a:xfrm>
            <a:off x="8043333" y="2150533"/>
            <a:ext cx="3983126" cy="33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userService.findById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(</a:t>
            </a:r>
            <a:r>
              <a:rPr lang="en-US" altLang="ko-KR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QueryDslExecutor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en-US" altLang="ko-KR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user.removePhone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</a:t>
            </a:r>
            <a:r>
              <a:rPr lang="en-US" altLang="ko-KR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userService.save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 (</a:t>
            </a:r>
            <a:r>
              <a:rPr lang="en-US" altLang="ko-KR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Jpa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</a:t>
            </a:r>
            <a:r>
              <a:rPr lang="en-US" altLang="ko-KR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phoneService.delete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 (</a:t>
            </a:r>
            <a:r>
              <a:rPr lang="en-US" altLang="ko-KR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Jpa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771DB7-C173-4C7A-A40D-BC5C6F8BD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85" y="1371756"/>
            <a:ext cx="7203999" cy="460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37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848E25-D817-4520-B176-C280E062B4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특정 이름으로 사용자 리스트를 검색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A4CB96-4062-413B-94C9-B1D004247AF6}"/>
              </a:ext>
            </a:extLst>
          </p:cNvPr>
          <p:cNvSpPr txBox="1"/>
          <p:nvPr/>
        </p:nvSpPr>
        <p:spPr>
          <a:xfrm>
            <a:off x="4053703" y="1968156"/>
            <a:ext cx="4594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구현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244102-F8B1-47DB-AD0E-ED5345375AD6}"/>
              </a:ext>
            </a:extLst>
          </p:cNvPr>
          <p:cNvCxnSpPr>
            <a:cxnSpLocks/>
          </p:cNvCxnSpPr>
          <p:nvPr/>
        </p:nvCxnSpPr>
        <p:spPr>
          <a:xfrm>
            <a:off x="1702772" y="3956690"/>
            <a:ext cx="885707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066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13">
            <a:extLst>
              <a:ext uri="{FF2B5EF4-FFF2-40B4-BE49-F238E27FC236}">
                <a16:creationId xmlns:a16="http://schemas.microsoft.com/office/drawing/2014/main" id="{AB073967-C14D-41AD-B2A5-1F300BA584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3" y="2900074"/>
            <a:ext cx="868363" cy="868363"/>
          </a:xfrm>
          <a:prstGeom prst="rect">
            <a:avLst/>
          </a:prstGeom>
        </p:spPr>
      </p:pic>
      <p:sp>
        <p:nvSpPr>
          <p:cNvPr id="8" name="모서리가 둥근 직사각형 4">
            <a:extLst>
              <a:ext uri="{FF2B5EF4-FFF2-40B4-BE49-F238E27FC236}">
                <a16:creationId xmlns:a16="http://schemas.microsoft.com/office/drawing/2014/main" id="{48D89D07-BF77-4357-AB98-E32DD29ECFDC}"/>
              </a:ext>
            </a:extLst>
          </p:cNvPr>
          <p:cNvSpPr/>
          <p:nvPr/>
        </p:nvSpPr>
        <p:spPr>
          <a:xfrm>
            <a:off x="4465127" y="3382720"/>
            <a:ext cx="972000" cy="764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UserController</a:t>
            </a:r>
            <a:endParaRPr lang="en-US" altLang="ko-KR" sz="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@Controller</a:t>
            </a: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62BCD3AA-0B8F-44D6-A105-A73D1618BC42}"/>
              </a:ext>
            </a:extLst>
          </p:cNvPr>
          <p:cNvSpPr/>
          <p:nvPr/>
        </p:nvSpPr>
        <p:spPr>
          <a:xfrm>
            <a:off x="5552267" y="2565079"/>
            <a:ext cx="972000" cy="772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UserService</a:t>
            </a:r>
            <a:endParaRPr lang="en-US" altLang="ko-KR" sz="9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@Service</a:t>
            </a:r>
            <a:endParaRPr lang="ko-KR" altLang="en-US" sz="9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모서리가 둥근 직사각형 6">
            <a:extLst>
              <a:ext uri="{FF2B5EF4-FFF2-40B4-BE49-F238E27FC236}">
                <a16:creationId xmlns:a16="http://schemas.microsoft.com/office/drawing/2014/main" id="{D4B80D14-0A3A-42E2-8015-26C66AB9DBED}"/>
              </a:ext>
            </a:extLst>
          </p:cNvPr>
          <p:cNvSpPr/>
          <p:nvPr/>
        </p:nvSpPr>
        <p:spPr>
          <a:xfrm>
            <a:off x="6639407" y="2565079"/>
            <a:ext cx="972000" cy="74962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UserRepo</a:t>
            </a:r>
            <a:endParaRPr lang="en-US" altLang="ko-KR" sz="9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@Repository</a:t>
            </a:r>
          </a:p>
        </p:txBody>
      </p:sp>
      <p:sp>
        <p:nvSpPr>
          <p:cNvPr id="13" name="모서리가 둥근 직사각형 7">
            <a:extLst>
              <a:ext uri="{FF2B5EF4-FFF2-40B4-BE49-F238E27FC236}">
                <a16:creationId xmlns:a16="http://schemas.microsoft.com/office/drawing/2014/main" id="{E70DF5D2-4902-4BA6-B2A8-7D94A7A79153}"/>
              </a:ext>
            </a:extLst>
          </p:cNvPr>
          <p:cNvSpPr/>
          <p:nvPr/>
        </p:nvSpPr>
        <p:spPr>
          <a:xfrm>
            <a:off x="7730824" y="2565079"/>
            <a:ext cx="972000" cy="742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</a:t>
            </a:r>
          </a:p>
          <a:p>
            <a:pPr algn="ctr"/>
            <a:r>
              <a:rPr lang="en-US" altLang="ko-KR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@Entity</a:t>
            </a:r>
          </a:p>
        </p:txBody>
      </p:sp>
      <p:sp>
        <p:nvSpPr>
          <p:cNvPr id="14" name="모서리가 둥근 직사각형 8">
            <a:extLst>
              <a:ext uri="{FF2B5EF4-FFF2-40B4-BE49-F238E27FC236}">
                <a16:creationId xmlns:a16="http://schemas.microsoft.com/office/drawing/2014/main" id="{9E8498A8-CB06-4AA8-AF0C-C3766AAAC4FF}"/>
              </a:ext>
            </a:extLst>
          </p:cNvPr>
          <p:cNvSpPr/>
          <p:nvPr/>
        </p:nvSpPr>
        <p:spPr>
          <a:xfrm>
            <a:off x="8822241" y="2565078"/>
            <a:ext cx="972000" cy="16057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Hibernate</a:t>
            </a:r>
          </a:p>
          <a:p>
            <a:pPr algn="ctr"/>
            <a:r>
              <a:rPr lang="en-US" altLang="ko-KR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Ignite</a:t>
            </a:r>
          </a:p>
          <a:p>
            <a:pPr algn="ctr"/>
            <a:r>
              <a:rPr lang="en-US" altLang="ko-KR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(Hibernate L2 Cache, </a:t>
            </a:r>
            <a:r>
              <a:rPr lang="en-US" altLang="ko-KR" sz="9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QueryCache</a:t>
            </a:r>
            <a:r>
              <a:rPr lang="en-US" altLang="ko-KR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algn="ctr"/>
            <a:r>
              <a:rPr lang="en-US" altLang="ko-KR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@Cache</a:t>
            </a:r>
          </a:p>
          <a:p>
            <a:pPr algn="ctr"/>
            <a:r>
              <a:rPr lang="en-US" altLang="ko-KR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@</a:t>
            </a:r>
            <a:r>
              <a:rPr lang="en-US" altLang="ko-KR" sz="9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QueryHint</a:t>
            </a:r>
            <a:endParaRPr lang="ko-KR" altLang="en-US" sz="9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순서도: 자기 디스크 14">
            <a:extLst>
              <a:ext uri="{FF2B5EF4-FFF2-40B4-BE49-F238E27FC236}">
                <a16:creationId xmlns:a16="http://schemas.microsoft.com/office/drawing/2014/main" id="{EB20D1D5-38BF-4A64-A798-AF8B90661C82}"/>
              </a:ext>
            </a:extLst>
          </p:cNvPr>
          <p:cNvSpPr/>
          <p:nvPr/>
        </p:nvSpPr>
        <p:spPr>
          <a:xfrm>
            <a:off x="10001094" y="4424862"/>
            <a:ext cx="1193800" cy="1128785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Database</a:t>
            </a:r>
          </a:p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en-US" altLang="ko-KR" sz="1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Mysql</a:t>
            </a:r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  <a:p>
            <a:pPr algn="ctr"/>
            <a:r>
              <a:rPr lang="en-US" altLang="ko-KR" sz="1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&lt;MariaDB&gt;</a:t>
            </a:r>
          </a:p>
        </p:txBody>
      </p:sp>
      <p:sp>
        <p:nvSpPr>
          <p:cNvPr id="17" name="왼쪽/오른쪽 화살표 14">
            <a:extLst>
              <a:ext uri="{FF2B5EF4-FFF2-40B4-BE49-F238E27FC236}">
                <a16:creationId xmlns:a16="http://schemas.microsoft.com/office/drawing/2014/main" id="{92B97A35-AF4F-4DA3-92AD-65E6904D898C}"/>
              </a:ext>
            </a:extLst>
          </p:cNvPr>
          <p:cNvSpPr/>
          <p:nvPr/>
        </p:nvSpPr>
        <p:spPr>
          <a:xfrm>
            <a:off x="2547103" y="3177309"/>
            <a:ext cx="535709" cy="23090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760CC4-C23B-4F19-BA7C-273BB8E9D692}"/>
              </a:ext>
            </a:extLst>
          </p:cNvPr>
          <p:cNvSpPr txBox="1"/>
          <p:nvPr/>
        </p:nvSpPr>
        <p:spPr>
          <a:xfrm>
            <a:off x="2547103" y="2900074"/>
            <a:ext cx="5357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</a:t>
            </a:r>
            <a:endParaRPr lang="ko-KR" altLang="en-US" sz="105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397ABDF0-571F-441D-996A-EBDC87926257}"/>
              </a:ext>
            </a:extLst>
          </p:cNvPr>
          <p:cNvSpPr/>
          <p:nvPr/>
        </p:nvSpPr>
        <p:spPr>
          <a:xfrm rot="16200000">
            <a:off x="4621374" y="4042571"/>
            <a:ext cx="659512" cy="9719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9C27BA92-0251-4B69-AFFA-C6C0990FD27E}"/>
              </a:ext>
            </a:extLst>
          </p:cNvPr>
          <p:cNvSpPr/>
          <p:nvPr/>
        </p:nvSpPr>
        <p:spPr>
          <a:xfrm rot="16200000">
            <a:off x="6252082" y="3499002"/>
            <a:ext cx="659512" cy="20591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왼쪽/오른쪽 화살표 19">
            <a:extLst>
              <a:ext uri="{FF2B5EF4-FFF2-40B4-BE49-F238E27FC236}">
                <a16:creationId xmlns:a16="http://schemas.microsoft.com/office/drawing/2014/main" id="{22B3BC5B-78B3-40A9-B42C-B652DB8CCF56}"/>
              </a:ext>
            </a:extLst>
          </p:cNvPr>
          <p:cNvSpPr/>
          <p:nvPr/>
        </p:nvSpPr>
        <p:spPr>
          <a:xfrm rot="2451655">
            <a:off x="9804499" y="4016630"/>
            <a:ext cx="535709" cy="230909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82D2D1-7B21-4681-B49C-00B2431FC8D2}"/>
              </a:ext>
            </a:extLst>
          </p:cNvPr>
          <p:cNvSpPr txBox="1"/>
          <p:nvPr/>
        </p:nvSpPr>
        <p:spPr>
          <a:xfrm>
            <a:off x="3946865" y="5005244"/>
            <a:ext cx="203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MVC</a:t>
            </a:r>
            <a:endParaRPr lang="ko-KR" altLang="en-US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5F58D9-1C62-4914-A088-3CB6964F1317}"/>
              </a:ext>
            </a:extLst>
          </p:cNvPr>
          <p:cNvSpPr txBox="1"/>
          <p:nvPr/>
        </p:nvSpPr>
        <p:spPr>
          <a:xfrm>
            <a:off x="5437127" y="4960792"/>
            <a:ext cx="2707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Framework, </a:t>
            </a:r>
          </a:p>
          <a:p>
            <a:pPr algn="ctr"/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Spring Data JPA, </a:t>
            </a:r>
            <a:r>
              <a:rPr lang="en-US" altLang="ko-KR" sz="1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QueryDsl</a:t>
            </a:r>
            <a:endParaRPr lang="ko-KR" altLang="en-US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왼쪽 중괄호 23">
            <a:extLst>
              <a:ext uri="{FF2B5EF4-FFF2-40B4-BE49-F238E27FC236}">
                <a16:creationId xmlns:a16="http://schemas.microsoft.com/office/drawing/2014/main" id="{123E5070-5E86-46D8-82DA-B039111164BD}"/>
              </a:ext>
            </a:extLst>
          </p:cNvPr>
          <p:cNvSpPr/>
          <p:nvPr/>
        </p:nvSpPr>
        <p:spPr>
          <a:xfrm rot="16200000">
            <a:off x="8432779" y="3500876"/>
            <a:ext cx="659512" cy="206341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C5355E-EE45-49AF-999D-1F011093510A}"/>
              </a:ext>
            </a:extLst>
          </p:cNvPr>
          <p:cNvSpPr txBox="1"/>
          <p:nvPr/>
        </p:nvSpPr>
        <p:spPr>
          <a:xfrm>
            <a:off x="7790251" y="5005244"/>
            <a:ext cx="203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JPA/Hibernate</a:t>
            </a:r>
            <a:endParaRPr lang="ko-KR" altLang="en-US" sz="1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모서리가 둥근 직사각형 20">
            <a:extLst>
              <a:ext uri="{FF2B5EF4-FFF2-40B4-BE49-F238E27FC236}">
                <a16:creationId xmlns:a16="http://schemas.microsoft.com/office/drawing/2014/main" id="{86B34721-5856-4641-BA23-6469CF4D6FEB}"/>
              </a:ext>
            </a:extLst>
          </p:cNvPr>
          <p:cNvSpPr/>
          <p:nvPr/>
        </p:nvSpPr>
        <p:spPr>
          <a:xfrm>
            <a:off x="3376007" y="2565078"/>
            <a:ext cx="972000" cy="16057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JSP</a:t>
            </a:r>
          </a:p>
          <a:p>
            <a:pPr algn="ctr"/>
            <a:r>
              <a:rPr lang="en-US" altLang="ko-KR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 : 4</a:t>
            </a:r>
            <a:r>
              <a:rPr lang="ko-KR" altLang="en-US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endParaRPr lang="en-US" altLang="ko-KR" sz="9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Phone : 3</a:t>
            </a:r>
            <a:r>
              <a:rPr lang="ko-KR" altLang="en-US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endParaRPr lang="en-US" altLang="ko-KR" sz="9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Multi search </a:t>
            </a:r>
          </a:p>
          <a:p>
            <a:pPr algn="ctr"/>
            <a:r>
              <a:rPr lang="en-US" altLang="ko-KR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1</a:t>
            </a:r>
            <a:r>
              <a:rPr lang="ko-KR" altLang="en-US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endParaRPr lang="en-US" altLang="ko-KR" sz="9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9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ErrorPage</a:t>
            </a:r>
            <a:r>
              <a:rPr lang="en-US" altLang="ko-KR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/>
            <a:r>
              <a:rPr lang="en-US" altLang="ko-KR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1</a:t>
            </a:r>
            <a:r>
              <a:rPr lang="ko-KR" altLang="en-US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endParaRPr lang="en-US" altLang="ko-KR" sz="9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왼쪽 중괄호 27">
            <a:extLst>
              <a:ext uri="{FF2B5EF4-FFF2-40B4-BE49-F238E27FC236}">
                <a16:creationId xmlns:a16="http://schemas.microsoft.com/office/drawing/2014/main" id="{DB3AE42E-14F2-40F5-AD7A-94204C48319B}"/>
              </a:ext>
            </a:extLst>
          </p:cNvPr>
          <p:cNvSpPr/>
          <p:nvPr/>
        </p:nvSpPr>
        <p:spPr>
          <a:xfrm rot="16200000">
            <a:off x="3545949" y="4042571"/>
            <a:ext cx="659512" cy="9719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E3BCB9-3C11-4216-8653-F976443F1A3E}"/>
              </a:ext>
            </a:extLst>
          </p:cNvPr>
          <p:cNvSpPr txBox="1"/>
          <p:nvPr/>
        </p:nvSpPr>
        <p:spPr>
          <a:xfrm>
            <a:off x="2846008" y="5000344"/>
            <a:ext cx="2031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J2EE, JSP</a:t>
            </a:r>
            <a:endParaRPr lang="ko-KR" altLang="en-US" sz="11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C7E2CCB1-D057-49C0-A029-976663DF8C9D}"/>
              </a:ext>
            </a:extLst>
          </p:cNvPr>
          <p:cNvSpPr txBox="1">
            <a:spLocks/>
          </p:cNvSpPr>
          <p:nvPr/>
        </p:nvSpPr>
        <p:spPr>
          <a:xfrm>
            <a:off x="3875705" y="692400"/>
            <a:ext cx="10515600" cy="68159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Architecture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EC2F81-9F16-4064-BA43-96440D5D53D0}"/>
              </a:ext>
            </a:extLst>
          </p:cNvPr>
          <p:cNvSpPr txBox="1"/>
          <p:nvPr/>
        </p:nvSpPr>
        <p:spPr>
          <a:xfrm>
            <a:off x="370703" y="469556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6A3B69-F655-47EB-A72A-65723BF62517}"/>
              </a:ext>
            </a:extLst>
          </p:cNvPr>
          <p:cNvSpPr txBox="1"/>
          <p:nvPr/>
        </p:nvSpPr>
        <p:spPr>
          <a:xfrm>
            <a:off x="420131" y="1171152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54322D-6AEC-43E6-8BCA-8E4158BC3256}"/>
              </a:ext>
            </a:extLst>
          </p:cNvPr>
          <p:cNvSpPr txBox="1"/>
          <p:nvPr/>
        </p:nvSpPr>
        <p:spPr>
          <a:xfrm>
            <a:off x="1363368" y="1872749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분석설계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모서리가 둥근 직사각형 4">
            <a:extLst>
              <a:ext uri="{FF2B5EF4-FFF2-40B4-BE49-F238E27FC236}">
                <a16:creationId xmlns:a16="http://schemas.microsoft.com/office/drawing/2014/main" id="{89E8D19B-1FE7-4C79-9C81-45679F38199A}"/>
              </a:ext>
            </a:extLst>
          </p:cNvPr>
          <p:cNvSpPr/>
          <p:nvPr/>
        </p:nvSpPr>
        <p:spPr>
          <a:xfrm>
            <a:off x="4465127" y="2549839"/>
            <a:ext cx="972000" cy="764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RestController</a:t>
            </a:r>
            <a:endParaRPr lang="en-US" altLang="ko-KR" sz="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@</a:t>
            </a:r>
            <a:r>
              <a:rPr lang="en-US" altLang="ko-KR" sz="7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RestController</a:t>
            </a:r>
            <a:endParaRPr lang="en-US" altLang="ko-KR" sz="7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5" name="모서리가 둥근 직사각형 5">
            <a:extLst>
              <a:ext uri="{FF2B5EF4-FFF2-40B4-BE49-F238E27FC236}">
                <a16:creationId xmlns:a16="http://schemas.microsoft.com/office/drawing/2014/main" id="{96721EC4-1A26-41C3-80A9-844606AF0852}"/>
              </a:ext>
            </a:extLst>
          </p:cNvPr>
          <p:cNvSpPr/>
          <p:nvPr/>
        </p:nvSpPr>
        <p:spPr>
          <a:xfrm>
            <a:off x="5552267" y="3390496"/>
            <a:ext cx="972000" cy="772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PhoneService</a:t>
            </a:r>
            <a:endParaRPr lang="en-US" altLang="ko-KR" sz="8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@Service</a:t>
            </a:r>
            <a:endParaRPr lang="ko-KR" altLang="en-US" sz="9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모서리가 둥근 직사각형 6">
            <a:extLst>
              <a:ext uri="{FF2B5EF4-FFF2-40B4-BE49-F238E27FC236}">
                <a16:creationId xmlns:a16="http://schemas.microsoft.com/office/drawing/2014/main" id="{42643C5C-1A46-4697-95B3-7AA1B811BD01}"/>
              </a:ext>
            </a:extLst>
          </p:cNvPr>
          <p:cNvSpPr/>
          <p:nvPr/>
        </p:nvSpPr>
        <p:spPr>
          <a:xfrm>
            <a:off x="6639407" y="3390496"/>
            <a:ext cx="972000" cy="74962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PhoneRepo</a:t>
            </a:r>
            <a:endParaRPr lang="en-US" altLang="ko-KR" sz="9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@Repository</a:t>
            </a:r>
          </a:p>
        </p:txBody>
      </p:sp>
      <p:sp>
        <p:nvSpPr>
          <p:cNvPr id="37" name="모서리가 둥근 직사각형 7">
            <a:extLst>
              <a:ext uri="{FF2B5EF4-FFF2-40B4-BE49-F238E27FC236}">
                <a16:creationId xmlns:a16="http://schemas.microsoft.com/office/drawing/2014/main" id="{AF1F3DF3-1DA3-4A42-8ACF-98193584D11F}"/>
              </a:ext>
            </a:extLst>
          </p:cNvPr>
          <p:cNvSpPr/>
          <p:nvPr/>
        </p:nvSpPr>
        <p:spPr>
          <a:xfrm>
            <a:off x="7730824" y="3404236"/>
            <a:ext cx="972000" cy="742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Phone</a:t>
            </a:r>
          </a:p>
          <a:p>
            <a:pPr algn="ctr"/>
            <a:r>
              <a:rPr lang="en-US" altLang="ko-KR" sz="9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@Entity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4C1402A-E632-4775-8270-0DFCA7FDF128}"/>
              </a:ext>
            </a:extLst>
          </p:cNvPr>
          <p:cNvCxnSpPr/>
          <p:nvPr/>
        </p:nvCxnSpPr>
        <p:spPr>
          <a:xfrm>
            <a:off x="7442709" y="2991514"/>
            <a:ext cx="42382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F6A09E8-6891-4CE4-B821-8321527757D9}"/>
              </a:ext>
            </a:extLst>
          </p:cNvPr>
          <p:cNvCxnSpPr>
            <a:cxnSpLocks/>
          </p:cNvCxnSpPr>
          <p:nvPr/>
        </p:nvCxnSpPr>
        <p:spPr>
          <a:xfrm>
            <a:off x="7442709" y="3775236"/>
            <a:ext cx="45923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54D6C6B-72B9-4181-8C7A-CEBE9BA884DB}"/>
              </a:ext>
            </a:extLst>
          </p:cNvPr>
          <p:cNvCxnSpPr>
            <a:cxnSpLocks/>
          </p:cNvCxnSpPr>
          <p:nvPr/>
        </p:nvCxnSpPr>
        <p:spPr>
          <a:xfrm>
            <a:off x="6352222" y="3775236"/>
            <a:ext cx="45923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0BA99447-50F9-4626-BA60-8032E09FD1C0}"/>
              </a:ext>
            </a:extLst>
          </p:cNvPr>
          <p:cNvCxnSpPr>
            <a:cxnSpLocks/>
          </p:cNvCxnSpPr>
          <p:nvPr/>
        </p:nvCxnSpPr>
        <p:spPr>
          <a:xfrm>
            <a:off x="5304230" y="3191453"/>
            <a:ext cx="340362" cy="30201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28F9A35-E2B6-40FB-BF29-99838C7D17ED}"/>
              </a:ext>
            </a:extLst>
          </p:cNvPr>
          <p:cNvCxnSpPr/>
          <p:nvPr/>
        </p:nvCxnSpPr>
        <p:spPr>
          <a:xfrm>
            <a:off x="5304230" y="2991514"/>
            <a:ext cx="42382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309F762-5A76-4BAD-8C45-2FC7C5C083EA}"/>
              </a:ext>
            </a:extLst>
          </p:cNvPr>
          <p:cNvCxnSpPr>
            <a:cxnSpLocks/>
          </p:cNvCxnSpPr>
          <p:nvPr/>
        </p:nvCxnSpPr>
        <p:spPr>
          <a:xfrm>
            <a:off x="5284991" y="3775236"/>
            <a:ext cx="459231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88DFF93-07E9-453C-819D-4D4CB1CED346}"/>
              </a:ext>
            </a:extLst>
          </p:cNvPr>
          <p:cNvCxnSpPr>
            <a:cxnSpLocks/>
          </p:cNvCxnSpPr>
          <p:nvPr/>
        </p:nvCxnSpPr>
        <p:spPr>
          <a:xfrm flipV="1">
            <a:off x="5335335" y="3170785"/>
            <a:ext cx="333694" cy="31422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9BBED8D-070A-4090-A91B-C043B994D29C}"/>
              </a:ext>
            </a:extLst>
          </p:cNvPr>
          <p:cNvCxnSpPr/>
          <p:nvPr/>
        </p:nvCxnSpPr>
        <p:spPr>
          <a:xfrm>
            <a:off x="4222813" y="3546165"/>
            <a:ext cx="42382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6DE9DFD-04B7-4262-BBDC-D4B3ED528524}"/>
              </a:ext>
            </a:extLst>
          </p:cNvPr>
          <p:cNvCxnSpPr/>
          <p:nvPr/>
        </p:nvCxnSpPr>
        <p:spPr>
          <a:xfrm>
            <a:off x="6367145" y="2991514"/>
            <a:ext cx="423829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5E13FF5-29C0-4C16-937B-18299AE5C156}"/>
              </a:ext>
            </a:extLst>
          </p:cNvPr>
          <p:cNvCxnSpPr>
            <a:cxnSpLocks/>
          </p:cNvCxnSpPr>
          <p:nvPr/>
        </p:nvCxnSpPr>
        <p:spPr>
          <a:xfrm>
            <a:off x="8527359" y="3075993"/>
            <a:ext cx="451541" cy="21677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AE9E156-E487-4928-B14C-8CEEEA198795}"/>
              </a:ext>
            </a:extLst>
          </p:cNvPr>
          <p:cNvCxnSpPr>
            <a:cxnSpLocks/>
          </p:cNvCxnSpPr>
          <p:nvPr/>
        </p:nvCxnSpPr>
        <p:spPr>
          <a:xfrm flipV="1">
            <a:off x="8527359" y="3339076"/>
            <a:ext cx="451541" cy="20708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B5DD091-9D2C-4E1B-A21B-F4C959C51DE3}"/>
              </a:ext>
            </a:extLst>
          </p:cNvPr>
          <p:cNvCxnSpPr>
            <a:cxnSpLocks/>
          </p:cNvCxnSpPr>
          <p:nvPr/>
        </p:nvCxnSpPr>
        <p:spPr>
          <a:xfrm>
            <a:off x="4962864" y="2141172"/>
            <a:ext cx="0" cy="50101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4">
            <a:extLst>
              <a:ext uri="{FF2B5EF4-FFF2-40B4-BE49-F238E27FC236}">
                <a16:creationId xmlns:a16="http://schemas.microsoft.com/office/drawing/2014/main" id="{BDA36FF6-63BD-4E6A-B2DA-AFAFF4533563}"/>
              </a:ext>
            </a:extLst>
          </p:cNvPr>
          <p:cNvSpPr/>
          <p:nvPr/>
        </p:nvSpPr>
        <p:spPr>
          <a:xfrm>
            <a:off x="4465127" y="1716607"/>
            <a:ext cx="972000" cy="4271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Rest API</a:t>
            </a:r>
          </a:p>
          <a:p>
            <a:pPr algn="ctr"/>
            <a:r>
              <a:rPr lang="en-US" altLang="ko-KR" sz="8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(JSON)</a:t>
            </a:r>
            <a:endParaRPr lang="en-US" altLang="ko-KR" sz="7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265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BAE3BFA-003D-4E7F-95BF-6F78E23A3E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73FC4-F5BA-40C4-8E73-80C75E5735CB}"/>
              </a:ext>
            </a:extLst>
          </p:cNvPr>
          <p:cNvSpPr txBox="1"/>
          <p:nvPr/>
        </p:nvSpPr>
        <p:spPr>
          <a:xfrm>
            <a:off x="409391" y="421979"/>
            <a:ext cx="8446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이름</a:t>
            </a:r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→ 사용자 검색 </a:t>
            </a:r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DB Like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28AFD4-4AEE-495F-BB37-1D52B8FCA10C}"/>
              </a:ext>
            </a:extLst>
          </p:cNvPr>
          <p:cNvSpPr txBox="1"/>
          <p:nvPr/>
        </p:nvSpPr>
        <p:spPr>
          <a:xfrm>
            <a:off x="7888068" y="3844276"/>
            <a:ext cx="3497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</a:t>
            </a:r>
            <a:endParaRPr lang="ko-KR" altLang="en-US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E951F-A92C-44B2-B8A2-A800ED4C3741}"/>
              </a:ext>
            </a:extLst>
          </p:cNvPr>
          <p:cNvSpPr txBox="1"/>
          <p:nvPr/>
        </p:nvSpPr>
        <p:spPr>
          <a:xfrm>
            <a:off x="7542103" y="1514423"/>
            <a:ext cx="3497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사용메서드</a:t>
            </a:r>
            <a:endParaRPr lang="ko-KR" altLang="en-US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5478DB-40B3-43B2-A752-AD6E6DDD6A57}"/>
              </a:ext>
            </a:extLst>
          </p:cNvPr>
          <p:cNvSpPr/>
          <p:nvPr/>
        </p:nvSpPr>
        <p:spPr>
          <a:xfrm>
            <a:off x="7542103" y="2099096"/>
            <a:ext cx="4649897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  <a:ea typeface="나눔고딕 ExtraBold" panose="020D0904000000000000" pitchFamily="50" charset="-127"/>
              </a:rPr>
              <a:t>userService.findAll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나눔고딕 ExtraBold" panose="020D0904000000000000" pitchFamily="50" charset="-127"/>
              </a:rPr>
              <a:t>()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나눔고딕 ExtraBold" panose="020D0904000000000000" pitchFamily="50" charset="-127"/>
              </a:rPr>
              <a:t>      (</a:t>
            </a:r>
            <a:r>
              <a:rPr lang="en-US" altLang="ko-KR" b="1" dirty="0" err="1">
                <a:solidFill>
                  <a:srgbClr val="000000"/>
                </a:solidFill>
                <a:latin typeface="Consolas" panose="020B0609020204030204" pitchFamily="49" charset="0"/>
                <a:ea typeface="나눔고딕 ExtraBold" panose="020D0904000000000000" pitchFamily="50" charset="-127"/>
              </a:rPr>
              <a:t>QuerydslPredicateExecutor</a:t>
            </a:r>
            <a:r>
              <a:rPr lang="en-US" altLang="ko-KR" b="1" dirty="0">
                <a:solidFill>
                  <a:srgbClr val="000000"/>
                </a:solidFill>
                <a:latin typeface="Consolas" panose="020B0609020204030204" pitchFamily="49" charset="0"/>
                <a:ea typeface="나눔고딕 ExtraBold" panose="020D09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Predicate </a:t>
            </a:r>
            <a:r>
              <a:rPr lang="en-US" altLang="ko-KR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predicate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= </a:t>
            </a:r>
            <a:r>
              <a:rPr lang="en-US" altLang="ko-KR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u.name.like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("%"+name+"%");</a:t>
            </a:r>
            <a:endParaRPr lang="ko-KR" altLang="en-US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51FE31-3BA3-4998-91EB-34A985AC7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068" y="4446188"/>
            <a:ext cx="3815984" cy="16753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37DE26F-B0EF-4395-9D26-9375CF164E22}"/>
              </a:ext>
            </a:extLst>
          </p:cNvPr>
          <p:cNvSpPr/>
          <p:nvPr/>
        </p:nvSpPr>
        <p:spPr>
          <a:xfrm>
            <a:off x="9471398" y="5848351"/>
            <a:ext cx="453652" cy="273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2BA583-E232-4F2D-870F-4107ED5F4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7" y="1540223"/>
            <a:ext cx="7416588" cy="474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30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848E25-D817-4520-B176-C280E062B4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특정 번호로 사용자 리스트를 검색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A4CB96-4062-413B-94C9-B1D004247AF6}"/>
              </a:ext>
            </a:extLst>
          </p:cNvPr>
          <p:cNvSpPr txBox="1"/>
          <p:nvPr/>
        </p:nvSpPr>
        <p:spPr>
          <a:xfrm>
            <a:off x="4053703" y="1968156"/>
            <a:ext cx="4594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 구현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244102-F8B1-47DB-AD0E-ED5345375AD6}"/>
              </a:ext>
            </a:extLst>
          </p:cNvPr>
          <p:cNvCxnSpPr>
            <a:cxnSpLocks/>
          </p:cNvCxnSpPr>
          <p:nvPr/>
        </p:nvCxnSpPr>
        <p:spPr>
          <a:xfrm>
            <a:off x="1702772" y="3956690"/>
            <a:ext cx="885707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56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BAE3BFA-003D-4E7F-95BF-6F78E23A3E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73FC4-F5BA-40C4-8E73-80C75E5735CB}"/>
              </a:ext>
            </a:extLst>
          </p:cNvPr>
          <p:cNvSpPr txBox="1"/>
          <p:nvPr/>
        </p:nvSpPr>
        <p:spPr>
          <a:xfrm>
            <a:off x="409391" y="421979"/>
            <a:ext cx="8446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번호</a:t>
            </a:r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→ 사용자 검색 </a:t>
            </a:r>
            <a:r>
              <a:rPr lang="en-US" altLang="ko-KR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DB Like</a:t>
            </a:r>
            <a:r>
              <a:rPr lang="ko-KR" altLang="en-US" sz="36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검색</a:t>
            </a:r>
            <a:endParaRPr lang="en-US" altLang="ko-KR" sz="36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FA7F74-6EB3-4CFE-8F7E-7EACE7F9D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940" y="4338264"/>
            <a:ext cx="3028950" cy="1466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28AFD4-4AEE-495F-BB37-1D52B8FCA10C}"/>
              </a:ext>
            </a:extLst>
          </p:cNvPr>
          <p:cNvSpPr txBox="1"/>
          <p:nvPr/>
        </p:nvSpPr>
        <p:spPr>
          <a:xfrm>
            <a:off x="7888068" y="3647328"/>
            <a:ext cx="3497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log</a:t>
            </a:r>
            <a:endParaRPr lang="ko-KR" altLang="en-US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E951F-A92C-44B2-B8A2-A800ED4C3741}"/>
              </a:ext>
            </a:extLst>
          </p:cNvPr>
          <p:cNvSpPr txBox="1"/>
          <p:nvPr/>
        </p:nvSpPr>
        <p:spPr>
          <a:xfrm>
            <a:off x="7542103" y="1723973"/>
            <a:ext cx="3497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사용메서드</a:t>
            </a:r>
            <a:endParaRPr lang="ko-KR" altLang="en-US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5478DB-40B3-43B2-A752-AD6E6DDD6A57}"/>
              </a:ext>
            </a:extLst>
          </p:cNvPr>
          <p:cNvSpPr/>
          <p:nvPr/>
        </p:nvSpPr>
        <p:spPr>
          <a:xfrm>
            <a:off x="7542103" y="2308646"/>
            <a:ext cx="46498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  <a:ea typeface="나눔고딕 ExtraBold" panose="020D0904000000000000" pitchFamily="50" charset="-127"/>
              </a:rPr>
              <a:t>findDistinctIdByPhoneNumberContaining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나눔고딕 ExtraBold" panose="020D0904000000000000" pitchFamily="50" charset="-127"/>
              </a:rPr>
              <a:t>()</a:t>
            </a:r>
          </a:p>
          <a:p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  <a:ea typeface="나눔고딕 ExtraBold" panose="020D0904000000000000" pitchFamily="50" charset="-127"/>
              </a:rPr>
              <a:t>				(JPA)</a:t>
            </a:r>
            <a:endParaRPr lang="ko-KR" altLang="en-US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CC35E9-4ED9-4D0E-A5D1-34DF508D2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32" y="1317214"/>
            <a:ext cx="7289271" cy="466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51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C4CD88C-3D27-42CF-B834-7E2364B0123D}"/>
              </a:ext>
            </a:extLst>
          </p:cNvPr>
          <p:cNvSpPr txBox="1"/>
          <p:nvPr/>
        </p:nvSpPr>
        <p:spPr>
          <a:xfrm>
            <a:off x="4255605" y="469556"/>
            <a:ext cx="5364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QueryCache</a:t>
            </a:r>
            <a:r>
              <a:rPr lang="en-US" altLang="ko-KR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</a:t>
            </a:r>
            <a:endParaRPr lang="en-US" altLang="ko-KR" sz="4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A4CB96-4062-413B-94C9-B1D004247AF6}"/>
              </a:ext>
            </a:extLst>
          </p:cNvPr>
          <p:cNvSpPr txBox="1"/>
          <p:nvPr/>
        </p:nvSpPr>
        <p:spPr>
          <a:xfrm>
            <a:off x="370703" y="469556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D88B56-DCD5-435C-B9E5-D77818024366}"/>
              </a:ext>
            </a:extLst>
          </p:cNvPr>
          <p:cNvSpPr txBox="1"/>
          <p:nvPr/>
        </p:nvSpPr>
        <p:spPr>
          <a:xfrm>
            <a:off x="420131" y="1171152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FEBBB-CF4E-43DE-B725-ECBFF0480458}"/>
              </a:ext>
            </a:extLst>
          </p:cNvPr>
          <p:cNvSpPr txBox="1"/>
          <p:nvPr/>
        </p:nvSpPr>
        <p:spPr>
          <a:xfrm>
            <a:off x="2125369" y="1872749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36E6E6F-80B2-4E1B-938E-504125BC6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2439740"/>
            <a:ext cx="7688192" cy="2041736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97CDF75-D90A-44C5-B765-C643C51FE176}"/>
              </a:ext>
            </a:extLst>
          </p:cNvPr>
          <p:cNvCxnSpPr/>
          <p:nvPr/>
        </p:nvCxnSpPr>
        <p:spPr>
          <a:xfrm>
            <a:off x="5189844" y="3924300"/>
            <a:ext cx="61258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22F069-7BF3-44C7-9663-2A8693F951EF}"/>
              </a:ext>
            </a:extLst>
          </p:cNvPr>
          <p:cNvSpPr txBox="1"/>
          <p:nvPr/>
        </p:nvSpPr>
        <p:spPr>
          <a:xfrm>
            <a:off x="8248650" y="4476750"/>
            <a:ext cx="590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L2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캐시가 적용된 캐시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Region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60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C4CD88C-3D27-42CF-B834-7E2364B0123D}"/>
              </a:ext>
            </a:extLst>
          </p:cNvPr>
          <p:cNvSpPr txBox="1"/>
          <p:nvPr/>
        </p:nvSpPr>
        <p:spPr>
          <a:xfrm>
            <a:off x="4122255" y="937175"/>
            <a:ext cx="5364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최근 검색 기능</a:t>
            </a:r>
            <a:endParaRPr lang="en-US" altLang="ko-KR" sz="3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3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브라우저 </a:t>
            </a:r>
            <a:r>
              <a:rPr lang="en-US" altLang="ko-KR" sz="3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LocalStroage</a:t>
            </a:r>
            <a:r>
              <a:rPr lang="en-US" altLang="ko-KR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이용</a:t>
            </a:r>
            <a:endParaRPr lang="en-US" altLang="ko-KR" sz="4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A4CB96-4062-413B-94C9-B1D004247AF6}"/>
              </a:ext>
            </a:extLst>
          </p:cNvPr>
          <p:cNvSpPr txBox="1"/>
          <p:nvPr/>
        </p:nvSpPr>
        <p:spPr>
          <a:xfrm>
            <a:off x="370703" y="469556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D88B56-DCD5-435C-B9E5-D77818024366}"/>
              </a:ext>
            </a:extLst>
          </p:cNvPr>
          <p:cNvSpPr txBox="1"/>
          <p:nvPr/>
        </p:nvSpPr>
        <p:spPr>
          <a:xfrm>
            <a:off x="420131" y="1171152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추가사항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FEBBB-CF4E-43DE-B725-ECBFF0480458}"/>
              </a:ext>
            </a:extLst>
          </p:cNvPr>
          <p:cNvSpPr txBox="1"/>
          <p:nvPr/>
        </p:nvSpPr>
        <p:spPr>
          <a:xfrm>
            <a:off x="2125369" y="1872749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D57010-B197-4A31-9320-7ECAF1346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31" y="3275942"/>
            <a:ext cx="11352769" cy="130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18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C4CD88C-3D27-42CF-B834-7E2364B0123D}"/>
              </a:ext>
            </a:extLst>
          </p:cNvPr>
          <p:cNvSpPr txBox="1"/>
          <p:nvPr/>
        </p:nvSpPr>
        <p:spPr>
          <a:xfrm>
            <a:off x="4046055" y="469556"/>
            <a:ext cx="5364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자동완성기능</a:t>
            </a:r>
            <a:endParaRPr lang="en-US" altLang="ko-KR" sz="4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A4CB96-4062-413B-94C9-B1D004247AF6}"/>
              </a:ext>
            </a:extLst>
          </p:cNvPr>
          <p:cNvSpPr txBox="1"/>
          <p:nvPr/>
        </p:nvSpPr>
        <p:spPr>
          <a:xfrm>
            <a:off x="370703" y="469556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D88B56-DCD5-435C-B9E5-D77818024366}"/>
              </a:ext>
            </a:extLst>
          </p:cNvPr>
          <p:cNvSpPr txBox="1"/>
          <p:nvPr/>
        </p:nvSpPr>
        <p:spPr>
          <a:xfrm>
            <a:off x="420131" y="1171152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추가사항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FEBBB-CF4E-43DE-B725-ECBFF0480458}"/>
              </a:ext>
            </a:extLst>
          </p:cNvPr>
          <p:cNvSpPr txBox="1"/>
          <p:nvPr/>
        </p:nvSpPr>
        <p:spPr>
          <a:xfrm>
            <a:off x="2125369" y="1872749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F44D4A-56BA-47F0-9910-CFA4F86AF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027" y="1355070"/>
            <a:ext cx="3573945" cy="28607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113B5D-222B-4B8D-B4D4-D0F27353C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696" y="1355070"/>
            <a:ext cx="3930601" cy="29623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12C397-5FCC-4829-A52D-E3C9F8F03408}"/>
              </a:ext>
            </a:extLst>
          </p:cNvPr>
          <p:cNvSpPr txBox="1"/>
          <p:nvPr/>
        </p:nvSpPr>
        <p:spPr>
          <a:xfrm>
            <a:off x="4309027" y="4434197"/>
            <a:ext cx="585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Ajax Fetch API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사용한 비동기 처리 검색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B7E669-AE6D-4ED4-A655-7A7CC4CA4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15" y="3159869"/>
            <a:ext cx="25336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91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C4CD88C-3D27-42CF-B834-7E2364B0123D}"/>
              </a:ext>
            </a:extLst>
          </p:cNvPr>
          <p:cNvSpPr txBox="1"/>
          <p:nvPr/>
        </p:nvSpPr>
        <p:spPr>
          <a:xfrm>
            <a:off x="4046055" y="469556"/>
            <a:ext cx="5364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자동완성기능</a:t>
            </a:r>
            <a:endParaRPr lang="en-US" altLang="ko-KR" sz="4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A4CB96-4062-413B-94C9-B1D004247AF6}"/>
              </a:ext>
            </a:extLst>
          </p:cNvPr>
          <p:cNvSpPr txBox="1"/>
          <p:nvPr/>
        </p:nvSpPr>
        <p:spPr>
          <a:xfrm>
            <a:off x="370703" y="469556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D88B56-DCD5-435C-B9E5-D77818024366}"/>
              </a:ext>
            </a:extLst>
          </p:cNvPr>
          <p:cNvSpPr txBox="1"/>
          <p:nvPr/>
        </p:nvSpPr>
        <p:spPr>
          <a:xfrm>
            <a:off x="420131" y="1171152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추가사항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FEBBB-CF4E-43DE-B725-ECBFF0480458}"/>
              </a:ext>
            </a:extLst>
          </p:cNvPr>
          <p:cNvSpPr txBox="1"/>
          <p:nvPr/>
        </p:nvSpPr>
        <p:spPr>
          <a:xfrm>
            <a:off x="2125369" y="1872749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66F0E4-3CD1-42DA-95A0-E14C8636BA52}"/>
              </a:ext>
            </a:extLst>
          </p:cNvPr>
          <p:cNvSpPr txBox="1"/>
          <p:nvPr/>
        </p:nvSpPr>
        <p:spPr>
          <a:xfrm>
            <a:off x="591941" y="3271243"/>
            <a:ext cx="5364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Split</a:t>
            </a:r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이용</a:t>
            </a:r>
            <a:endParaRPr lang="en-US" altLang="ko-KR" sz="32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쉼표 기준</a:t>
            </a:r>
            <a:endParaRPr lang="en-US" altLang="ko-KR" sz="4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F0B37F-0310-436B-81A9-6C8A4616B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057" y="3840361"/>
            <a:ext cx="7295600" cy="22861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7D1AF0-9DE8-4303-95BF-C04D05F68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055" y="1330686"/>
            <a:ext cx="7295601" cy="22861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D9E56A-40C4-45A6-A7AE-1BCD0429260A}"/>
              </a:ext>
            </a:extLst>
          </p:cNvPr>
          <p:cNvSpPr txBox="1"/>
          <p:nvPr/>
        </p:nvSpPr>
        <p:spPr>
          <a:xfrm>
            <a:off x="3637004" y="2313125"/>
            <a:ext cx="56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번호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4DFB4C-B79C-4963-8FF4-F9B435CE0126}"/>
              </a:ext>
            </a:extLst>
          </p:cNvPr>
          <p:cNvSpPr txBox="1"/>
          <p:nvPr/>
        </p:nvSpPr>
        <p:spPr>
          <a:xfrm>
            <a:off x="3637004" y="4660249"/>
            <a:ext cx="56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이름</a:t>
            </a:r>
          </a:p>
        </p:txBody>
      </p:sp>
    </p:spTree>
    <p:extLst>
      <p:ext uri="{BB962C8B-B14F-4D97-AF65-F5344CB8AC3E}">
        <p14:creationId xmlns:p14="http://schemas.microsoft.com/office/powerpoint/2010/main" val="3109983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8B548A7-1D76-4D4A-AB9C-001C19F39B67}"/>
              </a:ext>
            </a:extLst>
          </p:cNvPr>
          <p:cNvSpPr txBox="1"/>
          <p:nvPr/>
        </p:nvSpPr>
        <p:spPr>
          <a:xfrm>
            <a:off x="4165600" y="355600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504A78-CB7A-486A-B2D0-193BEE42F08E}"/>
              </a:ext>
            </a:extLst>
          </p:cNvPr>
          <p:cNvSpPr txBox="1"/>
          <p:nvPr/>
        </p:nvSpPr>
        <p:spPr>
          <a:xfrm>
            <a:off x="4165600" y="3978188"/>
            <a:ext cx="207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추가구현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CEFEBF8-7374-46FD-AE52-B4426A040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543726"/>
              </p:ext>
            </p:extLst>
          </p:nvPr>
        </p:nvGraphicFramePr>
        <p:xfrm>
          <a:off x="4054171" y="696959"/>
          <a:ext cx="7767126" cy="3312778"/>
        </p:xfrm>
        <a:graphic>
          <a:graphicData uri="http://schemas.openxmlformats.org/drawingml/2006/table">
            <a:tbl>
              <a:tblPr/>
              <a:tblGrid>
                <a:gridCol w="2775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1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0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29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요구사항</a:t>
                      </a:r>
                      <a:endParaRPr lang="ko-KR" altLang="en-US" sz="9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나눔고딕 ExtraBold" panose="020D0904000000000000" pitchFamily="50" charset="-127"/>
                      </a:endParaRP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나눔고딕 ExtraBold" panose="020D0904000000000000" pitchFamily="50" charset="-127"/>
                        </a:rPr>
                        <a:t>이슈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이슈 해결법</a:t>
                      </a:r>
                      <a:endParaRPr lang="ko-KR" altLang="en-US" sz="9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나눔고딕 ExtraBold" panose="020D0904000000000000" pitchFamily="50" charset="-127"/>
                      </a:endParaRP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14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Entity 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구현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Key value 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생성규칙</a:t>
                      </a: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컬럼 속성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엔티티별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시퀀스테이블 구별 </a:t>
                      </a: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@Column 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사용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4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OneToMany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매핑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Mapping, </a:t>
                      </a:r>
                      <a:r>
                        <a:rPr lang="en-US" altLang="ko-KR" sz="900" b="1" kern="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fetchtype</a:t>
                      </a: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en-US" altLang="ko-KR" sz="900" b="1" kern="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cascadetype</a:t>
                      </a:r>
                      <a:endParaRPr lang="ko-KR" altLang="en-US" sz="900" b="1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OnetoMany</a:t>
                      </a: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en-US" altLang="ko-KR" sz="900" b="1" kern="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ManyToOne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으로 해결</a:t>
                      </a:r>
                      <a:endParaRPr lang="en-US" altLang="ko-KR" sz="900" b="1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/ Lazy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와 </a:t>
                      </a:r>
                      <a:r>
                        <a:rPr lang="en-US" altLang="ko-KR" sz="900" b="1" kern="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Hibernate.initialize</a:t>
                      </a: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()/ </a:t>
                      </a:r>
                      <a:r>
                        <a:rPr lang="en-US" altLang="ko-KR" sz="900" b="1" kern="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cascade_All</a:t>
                      </a:r>
                      <a:endParaRPr lang="ko-KR" altLang="en-US" sz="900" b="1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2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L2 Cache 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적용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Cache Region, </a:t>
                      </a:r>
                      <a:r>
                        <a:rPr lang="en-US" altLang="ko-KR" sz="900" b="1" kern="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CacheConcurrencyStrategy</a:t>
                      </a:r>
                      <a:endParaRPr lang="en-US" altLang="ko-KR" sz="900" b="1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Ignite region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설정 </a:t>
                      </a: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/ </a:t>
                      </a:r>
                    </a:p>
                    <a:p>
                      <a:pPr algn="ctr"/>
                      <a:r>
                        <a:rPr lang="en-US" altLang="ko-KR" sz="900" b="1" kern="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Readwrite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와 </a:t>
                      </a:r>
                      <a:r>
                        <a:rPr lang="en-US" altLang="ko-KR" sz="900" b="1" kern="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Nonstrict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의 사용으로 </a:t>
                      </a:r>
                      <a:r>
                        <a:rPr lang="ko-KR" altLang="en-US" sz="900" b="1" kern="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트잭잭션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 처리</a:t>
                      </a:r>
                      <a:endParaRPr lang="en-US" altLang="ko-KR" sz="900" b="1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02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Collection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 대하여 </a:t>
                      </a: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Cache 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적용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Cache Region, </a:t>
                      </a:r>
                      <a:r>
                        <a:rPr lang="en-US" altLang="ko-KR" sz="900" b="1" kern="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CacheConcurrencyStrategy</a:t>
                      </a:r>
                      <a:endParaRPr lang="en-US" altLang="ko-KR" sz="900" b="1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캐시 </a:t>
                      </a:r>
                      <a:r>
                        <a:rPr lang="ko-KR" altLang="en-US" sz="800" b="1" kern="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갱신시</a:t>
                      </a:r>
                      <a:r>
                        <a:rPr lang="ko-KR" altLang="en-US" sz="8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Collection </a:t>
                      </a:r>
                      <a:r>
                        <a:rPr lang="ko-KR" altLang="en-US" sz="8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쪽에서 캐시갱신</a:t>
                      </a:r>
                      <a:endParaRPr lang="en-US" altLang="ko-KR" sz="800" b="1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69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Repository 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구현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라이브러리 사용법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QueryDslPredicateExecuter</a:t>
                      </a: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사용 </a:t>
                      </a: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/</a:t>
                      </a: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QuerydslRepositorySupport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는</a:t>
                      </a: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불필요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09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사용자 </a:t>
                      </a: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CRUD 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화면 구현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endParaRPr lang="ko-KR" altLang="en-US" sz="900" b="1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endParaRPr lang="ko-KR" altLang="en-US" sz="900" b="1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14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이름으로 사용자 리스트를 검색 </a:t>
                      </a: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(DB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에서 </a:t>
                      </a: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LIKE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로 검색</a:t>
                      </a: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endParaRPr lang="ko-KR" altLang="en-US" sz="900" b="1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라이브러리 사용법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%+name+%</a:t>
                      </a:r>
                      <a:endParaRPr lang="ko-KR" altLang="en-US" sz="900" b="1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214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번호로 사용자 리스트를 검색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번호가 </a:t>
                      </a: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개 있는 사용자가 중복해 나타남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JPA distinct 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사용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1683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Query Cache 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적용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kern="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Cahe</a:t>
                      </a: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Region</a:t>
                      </a:r>
                      <a:endParaRPr lang="ko-KR" altLang="en-US" sz="900" b="1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@</a:t>
                      </a:r>
                      <a:r>
                        <a:rPr lang="en-US" altLang="ko-KR" sz="900" b="1" kern="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QueryHints</a:t>
                      </a: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사용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93AD23C-3CAE-4834-855E-79B7E41BBC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595712"/>
              </p:ext>
            </p:extLst>
          </p:nvPr>
        </p:nvGraphicFramePr>
        <p:xfrm>
          <a:off x="4054171" y="4347520"/>
          <a:ext cx="7767126" cy="1846521"/>
        </p:xfrm>
        <a:graphic>
          <a:graphicData uri="http://schemas.openxmlformats.org/drawingml/2006/table">
            <a:tbl>
              <a:tblPr/>
              <a:tblGrid>
                <a:gridCol w="2775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1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0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64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추가구현</a:t>
                      </a:r>
                      <a:endParaRPr lang="ko-KR" altLang="en-US" sz="9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나눔고딕 ExtraBold" panose="020D0904000000000000" pitchFamily="50" charset="-127"/>
                      </a:endParaRP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나눔고딕 ExtraBold" panose="020D0904000000000000" pitchFamily="50" charset="-127"/>
                        </a:rPr>
                        <a:t>이슈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chemeClr val="bg1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이슈 해결법</a:t>
                      </a:r>
                      <a:endParaRPr lang="ko-KR" altLang="en-US" sz="900" b="1" kern="0" spc="0" dirty="0">
                        <a:solidFill>
                          <a:schemeClr val="bg1"/>
                        </a:solidFill>
                        <a:effectLst/>
                        <a:latin typeface="함초롬바탕" panose="02030604000101010101" pitchFamily="18" charset="-127"/>
                        <a:ea typeface="나눔고딕 ExtraBold" panose="020D0904000000000000" pitchFamily="50" charset="-127"/>
                      </a:endParaRP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3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사용자</a:t>
                      </a: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+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전화기 동시 저장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endParaRPr lang="ko-KR" altLang="en-US" sz="900" b="1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endParaRPr lang="ko-KR" altLang="en-US" sz="900" b="1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3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최근 검색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endParaRPr lang="ko-KR" altLang="en-US" sz="900" b="1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-</a:t>
                      </a:r>
                      <a:endParaRPr lang="ko-KR" altLang="en-US" sz="900" b="1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42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자동 완성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kern="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RestController</a:t>
                      </a: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구현 </a:t>
                      </a: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/ fetch API </a:t>
                      </a: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사용</a:t>
                      </a:r>
                      <a:endParaRPr lang="en-US" altLang="ko-KR" sz="900" b="1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42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 err="1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멀티서치</a:t>
                      </a:r>
                      <a:endParaRPr lang="ko-KR" altLang="en-US" sz="900" b="1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93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기타기능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-</a:t>
                      </a: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chemeClr val="tx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-</a:t>
                      </a:r>
                      <a:endParaRPr lang="ko-KR" altLang="en-US" sz="900" b="1" kern="0" spc="0" dirty="0">
                        <a:solidFill>
                          <a:schemeClr val="tx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58761" marR="58761" marT="16246" marB="1624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8F3159-576E-4D6F-8948-2A047A49D0BA}"/>
              </a:ext>
            </a:extLst>
          </p:cNvPr>
          <p:cNvSpPr txBox="1"/>
          <p:nvPr/>
        </p:nvSpPr>
        <p:spPr>
          <a:xfrm>
            <a:off x="370703" y="456856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6163B3-EFD9-45F1-86C5-C4C8099CC4F1}"/>
              </a:ext>
            </a:extLst>
          </p:cNvPr>
          <p:cNvSpPr txBox="1"/>
          <p:nvPr/>
        </p:nvSpPr>
        <p:spPr>
          <a:xfrm>
            <a:off x="460046" y="1171152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  <a:r>
              <a:rPr lang="ko-KR" altLang="en-US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</a:t>
            </a:r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92601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0D9D3A-7ADA-461D-87BC-616B71507C49}"/>
              </a:ext>
            </a:extLst>
          </p:cNvPr>
          <p:cNvSpPr txBox="1"/>
          <p:nvPr/>
        </p:nvSpPr>
        <p:spPr>
          <a:xfrm>
            <a:off x="370703" y="469556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11AA13-8046-493B-93BE-DDB1EB801C82}"/>
              </a:ext>
            </a:extLst>
          </p:cNvPr>
          <p:cNvSpPr txBox="1"/>
          <p:nvPr/>
        </p:nvSpPr>
        <p:spPr>
          <a:xfrm>
            <a:off x="420131" y="1171152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F7CC3-DD90-41CE-BEFE-BD6E7A99B016}"/>
              </a:ext>
            </a:extLst>
          </p:cNvPr>
          <p:cNvSpPr txBox="1"/>
          <p:nvPr/>
        </p:nvSpPr>
        <p:spPr>
          <a:xfrm>
            <a:off x="2125369" y="1872749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Round Same Side Corner Rectangle 8">
            <a:extLst>
              <a:ext uri="{FF2B5EF4-FFF2-40B4-BE49-F238E27FC236}">
                <a16:creationId xmlns:a16="http://schemas.microsoft.com/office/drawing/2014/main" id="{B71C23DE-6B5A-456A-89FE-771FDEA4A681}"/>
              </a:ext>
            </a:extLst>
          </p:cNvPr>
          <p:cNvSpPr/>
          <p:nvPr/>
        </p:nvSpPr>
        <p:spPr>
          <a:xfrm>
            <a:off x="4789724" y="1724069"/>
            <a:ext cx="1515826" cy="1573621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DAD5F770-D3FF-4611-B8AA-34921C115312}"/>
              </a:ext>
            </a:extLst>
          </p:cNvPr>
          <p:cNvSpPr/>
          <p:nvPr/>
        </p:nvSpPr>
        <p:spPr>
          <a:xfrm>
            <a:off x="9896566" y="1745159"/>
            <a:ext cx="1057184" cy="1573621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4CD88C-3D27-42CF-B834-7E2364B0123D}"/>
              </a:ext>
            </a:extLst>
          </p:cNvPr>
          <p:cNvSpPr txBox="1"/>
          <p:nvPr/>
        </p:nvSpPr>
        <p:spPr>
          <a:xfrm>
            <a:off x="4255605" y="469556"/>
            <a:ext cx="306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Entity</a:t>
            </a:r>
            <a:endParaRPr lang="en-US" altLang="ko-KR" sz="4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94B9F1-8BEC-47D3-B50E-0129E52DFA73}"/>
              </a:ext>
            </a:extLst>
          </p:cNvPr>
          <p:cNvSpPr txBox="1"/>
          <p:nvPr/>
        </p:nvSpPr>
        <p:spPr>
          <a:xfrm>
            <a:off x="4563762" y="3622285"/>
            <a:ext cx="2756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Id :  Primary key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D29B9D-D456-4622-B794-C0DA6FB7B9D0}"/>
              </a:ext>
            </a:extLst>
          </p:cNvPr>
          <p:cNvSpPr txBox="1"/>
          <p:nvPr/>
        </p:nvSpPr>
        <p:spPr>
          <a:xfrm>
            <a:off x="4182762" y="4146935"/>
            <a:ext cx="398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name : length &lt;= 20byte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F0E54-D5B9-4E43-A7B4-9D63806B2737}"/>
              </a:ext>
            </a:extLst>
          </p:cNvPr>
          <p:cNvSpPr txBox="1"/>
          <p:nvPr/>
        </p:nvSpPr>
        <p:spPr>
          <a:xfrm>
            <a:off x="4011311" y="4671585"/>
            <a:ext cx="3480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phone : Collection&lt;Phone&gt;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EA3376-413F-4010-BC24-EA277333467E}"/>
              </a:ext>
            </a:extLst>
          </p:cNvPr>
          <p:cNvSpPr txBox="1"/>
          <p:nvPr/>
        </p:nvSpPr>
        <p:spPr>
          <a:xfrm>
            <a:off x="9397582" y="3622285"/>
            <a:ext cx="2756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Seq :  Primary key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837AB0-ECC7-4EBF-BFDD-B9A36341136E}"/>
              </a:ext>
            </a:extLst>
          </p:cNvPr>
          <p:cNvSpPr txBox="1"/>
          <p:nvPr/>
        </p:nvSpPr>
        <p:spPr>
          <a:xfrm>
            <a:off x="9226132" y="4146935"/>
            <a:ext cx="3989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number : Unique key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CF6971-CF71-43D3-A10F-156117CBB2B1}"/>
              </a:ext>
            </a:extLst>
          </p:cNvPr>
          <p:cNvSpPr txBox="1"/>
          <p:nvPr/>
        </p:nvSpPr>
        <p:spPr>
          <a:xfrm>
            <a:off x="9359482" y="4614435"/>
            <a:ext cx="2756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 : </a:t>
            </a:r>
            <a:r>
              <a:rPr lang="en-US" altLang="ko-KR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user_id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(FK)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B6D3C1-D7C3-4A56-8F11-58477F629482}"/>
              </a:ext>
            </a:extLst>
          </p:cNvPr>
          <p:cNvSpPr txBox="1"/>
          <p:nvPr/>
        </p:nvSpPr>
        <p:spPr>
          <a:xfrm>
            <a:off x="3763662" y="5167629"/>
            <a:ext cx="4123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enrollDate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CURRENT_TIMESTAMP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9AD450-A72D-4A71-85C0-8D2CFC24B007}"/>
              </a:ext>
            </a:extLst>
          </p:cNvPr>
          <p:cNvSpPr txBox="1"/>
          <p:nvPr/>
        </p:nvSpPr>
        <p:spPr>
          <a:xfrm>
            <a:off x="9315450" y="5053329"/>
            <a:ext cx="412303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enrollDate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</a:t>
            </a:r>
          </a:p>
          <a:p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CURRENT_TIMESTAMP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7C51A80-C2EC-423C-A8F6-340582E4A268}"/>
              </a:ext>
            </a:extLst>
          </p:cNvPr>
          <p:cNvCxnSpPr/>
          <p:nvPr/>
        </p:nvCxnSpPr>
        <p:spPr>
          <a:xfrm>
            <a:off x="7010400" y="2895600"/>
            <a:ext cx="23050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DDF6FE0-2FBF-4326-B6B6-44F8480710B4}"/>
              </a:ext>
            </a:extLst>
          </p:cNvPr>
          <p:cNvSpPr txBox="1"/>
          <p:nvPr/>
        </p:nvSpPr>
        <p:spPr>
          <a:xfrm>
            <a:off x="7243880" y="2470740"/>
            <a:ext cx="216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One to many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5202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C4CD88C-3D27-42CF-B834-7E2364B0123D}"/>
              </a:ext>
            </a:extLst>
          </p:cNvPr>
          <p:cNvSpPr txBox="1"/>
          <p:nvPr/>
        </p:nvSpPr>
        <p:spPr>
          <a:xfrm>
            <a:off x="4255605" y="469556"/>
            <a:ext cx="306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Entity</a:t>
            </a:r>
            <a:endParaRPr lang="en-US" altLang="ko-KR" sz="4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9D60C2-9756-434A-BA68-3184E2570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180" y="1872749"/>
            <a:ext cx="4310062" cy="13454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4980CB7-8700-4937-ADBE-AFE01AEDC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406" y="3184382"/>
            <a:ext cx="3178971" cy="6905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0C439D-CDC1-48F2-AEB7-20DAFFCEF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180" y="4162425"/>
            <a:ext cx="6727035" cy="8334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5E4A24-3E0D-4753-B9BE-D121FB308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6960" y="5030837"/>
            <a:ext cx="7060406" cy="6667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0956334-1F2C-4200-91C3-44523ECD3166}"/>
              </a:ext>
            </a:extLst>
          </p:cNvPr>
          <p:cNvSpPr txBox="1"/>
          <p:nvPr/>
        </p:nvSpPr>
        <p:spPr>
          <a:xfrm>
            <a:off x="4413653" y="1364981"/>
            <a:ext cx="306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Entity</a:t>
            </a:r>
            <a:endParaRPr lang="en-US" altLang="ko-KR" sz="4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57B552-0EAF-49FC-9C7C-6948B9904A45}"/>
              </a:ext>
            </a:extLst>
          </p:cNvPr>
          <p:cNvSpPr/>
          <p:nvPr/>
        </p:nvSpPr>
        <p:spPr>
          <a:xfrm>
            <a:off x="4276960" y="4162425"/>
            <a:ext cx="6727035" cy="2547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5C694-D220-4E0A-A149-5B94F5274235}"/>
              </a:ext>
            </a:extLst>
          </p:cNvPr>
          <p:cNvSpPr txBox="1"/>
          <p:nvPr/>
        </p:nvSpPr>
        <p:spPr>
          <a:xfrm>
            <a:off x="4323186" y="3765643"/>
            <a:ext cx="306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One To Many mapping</a:t>
            </a:r>
            <a:endParaRPr lang="en-US" altLang="ko-KR" sz="4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9EAEA4-8281-4573-98D9-59282F54E313}"/>
              </a:ext>
            </a:extLst>
          </p:cNvPr>
          <p:cNvSpPr/>
          <p:nvPr/>
        </p:nvSpPr>
        <p:spPr>
          <a:xfrm>
            <a:off x="4413653" y="2161873"/>
            <a:ext cx="4444597" cy="5337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65AEEC-1E55-416F-8F98-39BE87F05BAC}"/>
              </a:ext>
            </a:extLst>
          </p:cNvPr>
          <p:cNvSpPr txBox="1"/>
          <p:nvPr/>
        </p:nvSpPr>
        <p:spPr>
          <a:xfrm>
            <a:off x="8961723" y="2133789"/>
            <a:ext cx="306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키생성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규칙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sequence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FB7436-DF3A-40FF-BFA8-6504BEC9E331}"/>
              </a:ext>
            </a:extLst>
          </p:cNvPr>
          <p:cNvSpPr/>
          <p:nvPr/>
        </p:nvSpPr>
        <p:spPr>
          <a:xfrm>
            <a:off x="6465212" y="3247408"/>
            <a:ext cx="1103386" cy="2582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B6E749-806A-46DB-A300-50AE3555216C}"/>
              </a:ext>
            </a:extLst>
          </p:cNvPr>
          <p:cNvSpPr txBox="1"/>
          <p:nvPr/>
        </p:nvSpPr>
        <p:spPr>
          <a:xfrm>
            <a:off x="7568597" y="3145489"/>
            <a:ext cx="306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 수 제한</a:t>
            </a:r>
            <a:endParaRPr lang="en-US" altLang="ko-KR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B9ED66-5F3B-400F-B189-C9BAD8EBE6F6}"/>
              </a:ext>
            </a:extLst>
          </p:cNvPr>
          <p:cNvSpPr txBox="1"/>
          <p:nvPr/>
        </p:nvSpPr>
        <p:spPr>
          <a:xfrm>
            <a:off x="370703" y="469556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91B678-6D5E-4ACA-99A2-9481A0DCEC84}"/>
              </a:ext>
            </a:extLst>
          </p:cNvPr>
          <p:cNvSpPr txBox="1"/>
          <p:nvPr/>
        </p:nvSpPr>
        <p:spPr>
          <a:xfrm>
            <a:off x="420131" y="1171152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54282E-2CB0-4DB4-97A7-5B69DF54F109}"/>
              </a:ext>
            </a:extLst>
          </p:cNvPr>
          <p:cNvSpPr txBox="1"/>
          <p:nvPr/>
        </p:nvSpPr>
        <p:spPr>
          <a:xfrm>
            <a:off x="2125369" y="1872749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1786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042120-2CD8-48CA-96D4-45558905A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748" y="3991982"/>
            <a:ext cx="3563650" cy="10725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4CD88C-3D27-42CF-B834-7E2364B0123D}"/>
              </a:ext>
            </a:extLst>
          </p:cNvPr>
          <p:cNvSpPr txBox="1"/>
          <p:nvPr/>
        </p:nvSpPr>
        <p:spPr>
          <a:xfrm>
            <a:off x="4255605" y="469556"/>
            <a:ext cx="306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Entity</a:t>
            </a:r>
            <a:endParaRPr lang="en-US" altLang="ko-KR" sz="4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956334-1F2C-4200-91C3-44523ECD3166}"/>
              </a:ext>
            </a:extLst>
          </p:cNvPr>
          <p:cNvSpPr txBox="1"/>
          <p:nvPr/>
        </p:nvSpPr>
        <p:spPr>
          <a:xfrm>
            <a:off x="4225748" y="1376475"/>
            <a:ext cx="306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전화기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Entity</a:t>
            </a:r>
            <a:endParaRPr lang="en-US" altLang="ko-KR" sz="4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48E0DA-6A96-4551-BC1F-C38F9E883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504" y="1940593"/>
            <a:ext cx="4515761" cy="11762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A9EB03-1A6F-40C2-B414-983947D73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604" y="3340821"/>
            <a:ext cx="2379561" cy="5813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43EF02-5131-4724-92E6-79A7AF095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404" y="5071885"/>
            <a:ext cx="7814697" cy="7976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224AFF-F7D5-495D-B3BC-6D0519F3C26D}"/>
              </a:ext>
            </a:extLst>
          </p:cNvPr>
          <p:cNvSpPr txBox="1"/>
          <p:nvPr/>
        </p:nvSpPr>
        <p:spPr>
          <a:xfrm>
            <a:off x="8836746" y="2442135"/>
            <a:ext cx="306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키생성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규칙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: AUTO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AE2D07-E4F1-45F2-A746-0E521E557E16}"/>
              </a:ext>
            </a:extLst>
          </p:cNvPr>
          <p:cNvSpPr/>
          <p:nvPr/>
        </p:nvSpPr>
        <p:spPr>
          <a:xfrm>
            <a:off x="4359458" y="2499362"/>
            <a:ext cx="4444597" cy="2534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9979EE-8F05-4C37-8475-B84386A15BE7}"/>
              </a:ext>
            </a:extLst>
          </p:cNvPr>
          <p:cNvSpPr/>
          <p:nvPr/>
        </p:nvSpPr>
        <p:spPr>
          <a:xfrm>
            <a:off x="4217504" y="3989626"/>
            <a:ext cx="3571894" cy="5813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4560AA-08D9-4F74-A3E4-D0C6C06473BF}"/>
              </a:ext>
            </a:extLst>
          </p:cNvPr>
          <p:cNvSpPr txBox="1"/>
          <p:nvPr/>
        </p:nvSpPr>
        <p:spPr>
          <a:xfrm>
            <a:off x="7921538" y="4076340"/>
            <a:ext cx="306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Many To One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5277B6-5A22-4476-9C91-BBD7BF3F002B}"/>
              </a:ext>
            </a:extLst>
          </p:cNvPr>
          <p:cNvSpPr txBox="1"/>
          <p:nvPr/>
        </p:nvSpPr>
        <p:spPr>
          <a:xfrm>
            <a:off x="370703" y="469556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2E9C42-0F9B-43F8-AA0B-95C442462B5D}"/>
              </a:ext>
            </a:extLst>
          </p:cNvPr>
          <p:cNvSpPr txBox="1"/>
          <p:nvPr/>
        </p:nvSpPr>
        <p:spPr>
          <a:xfrm>
            <a:off x="420131" y="1171152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9702B-71B3-43C2-9EA6-A637E416AD0B}"/>
              </a:ext>
            </a:extLst>
          </p:cNvPr>
          <p:cNvSpPr txBox="1"/>
          <p:nvPr/>
        </p:nvSpPr>
        <p:spPr>
          <a:xfrm>
            <a:off x="2125369" y="1872749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009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0D9D3A-7ADA-461D-87BC-616B71507C49}"/>
              </a:ext>
            </a:extLst>
          </p:cNvPr>
          <p:cNvSpPr txBox="1"/>
          <p:nvPr/>
        </p:nvSpPr>
        <p:spPr>
          <a:xfrm>
            <a:off x="370703" y="469556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11AA13-8046-493B-93BE-DDB1EB801C82}"/>
              </a:ext>
            </a:extLst>
          </p:cNvPr>
          <p:cNvSpPr txBox="1"/>
          <p:nvPr/>
        </p:nvSpPr>
        <p:spPr>
          <a:xfrm>
            <a:off x="420131" y="1171152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1F7CC3-DD90-41CE-BEFE-BD6E7A99B016}"/>
              </a:ext>
            </a:extLst>
          </p:cNvPr>
          <p:cNvSpPr txBox="1"/>
          <p:nvPr/>
        </p:nvSpPr>
        <p:spPr>
          <a:xfrm>
            <a:off x="2125369" y="1872749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4CD88C-3D27-42CF-B834-7E2364B0123D}"/>
              </a:ext>
            </a:extLst>
          </p:cNvPr>
          <p:cNvSpPr txBox="1"/>
          <p:nvPr/>
        </p:nvSpPr>
        <p:spPr>
          <a:xfrm>
            <a:off x="4255605" y="469556"/>
            <a:ext cx="4930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Repository </a:t>
            </a:r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</a:t>
            </a:r>
            <a:endParaRPr lang="en-US" altLang="ko-KR" sz="4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A86F02F-AB62-4134-ACD3-A2A531951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023963"/>
              </p:ext>
            </p:extLst>
          </p:nvPr>
        </p:nvGraphicFramePr>
        <p:xfrm>
          <a:off x="3714750" y="2195541"/>
          <a:ext cx="8164212" cy="160997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231382">
                  <a:extLst>
                    <a:ext uri="{9D8B030D-6E8A-4147-A177-3AD203B41FA5}">
                      <a16:colId xmlns:a16="http://schemas.microsoft.com/office/drawing/2014/main" val="1817275362"/>
                    </a:ext>
                  </a:extLst>
                </a:gridCol>
                <a:gridCol w="2932830">
                  <a:extLst>
                    <a:ext uri="{9D8B030D-6E8A-4147-A177-3AD203B41FA5}">
                      <a16:colId xmlns:a16="http://schemas.microsoft.com/office/drawing/2014/main" val="405359551"/>
                    </a:ext>
                  </a:extLst>
                </a:gridCol>
              </a:tblGrid>
              <a:tr h="3829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메서드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사용 설계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130405"/>
                  </a:ext>
                </a:extLst>
              </a:tr>
              <a:tr h="4153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b="1" kern="1200" dirty="0">
                          <a:solidFill>
                            <a:schemeClr val="dk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 Page&lt;User&gt; </a:t>
                      </a:r>
                      <a:r>
                        <a:rPr lang="en-US" altLang="ko-KR" sz="1300" b="1" kern="1200" dirty="0" err="1">
                          <a:solidFill>
                            <a:schemeClr val="dk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findAll</a:t>
                      </a:r>
                      <a:r>
                        <a:rPr lang="en-US" altLang="ko-KR" sz="1300" b="1" kern="1200" dirty="0">
                          <a:solidFill>
                            <a:schemeClr val="dk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(Predicate </a:t>
                      </a:r>
                      <a:r>
                        <a:rPr lang="en-US" altLang="ko-KR" sz="1300" b="1" kern="1200" dirty="0" err="1">
                          <a:solidFill>
                            <a:schemeClr val="dk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predicate</a:t>
                      </a:r>
                      <a:r>
                        <a:rPr lang="en-US" altLang="ko-KR" sz="1300" b="1" kern="1200" dirty="0">
                          <a:solidFill>
                            <a:schemeClr val="dk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, Pageable pageable);</a:t>
                      </a:r>
                      <a:endParaRPr lang="ko-KR" alt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U-01, U-06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873238"/>
                  </a:ext>
                </a:extLst>
              </a:tr>
              <a:tr h="4058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b="1" kern="1200" dirty="0">
                          <a:solidFill>
                            <a:schemeClr val="dk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 Page&lt;User&gt; </a:t>
                      </a:r>
                      <a:r>
                        <a:rPr lang="en-US" altLang="ko-KR" sz="1300" b="1" u="none" kern="1200" dirty="0" err="1">
                          <a:solidFill>
                            <a:schemeClr val="dk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findDistinctIdByPhoneNumberContaining</a:t>
                      </a:r>
                      <a:endParaRPr lang="en-US" altLang="ko-KR" sz="1300" b="1" u="none" kern="1200" dirty="0">
                        <a:solidFill>
                          <a:schemeClr val="dk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  <a:p>
                      <a:pPr algn="l" fontAlgn="ctr"/>
                      <a:r>
                        <a:rPr lang="en-US" altLang="ko-KR" sz="1300" b="1" u="sng" kern="1200" dirty="0">
                          <a:solidFill>
                            <a:schemeClr val="dk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                                     (String number, Pageable pageable);</a:t>
                      </a:r>
                      <a:endParaRPr lang="ko-KR" alt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U-07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420868"/>
                  </a:ext>
                </a:extLst>
              </a:tr>
              <a:tr h="40584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b="1" kern="1200" dirty="0">
                          <a:solidFill>
                            <a:schemeClr val="dk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300" b="1" kern="1200" dirty="0" err="1">
                          <a:solidFill>
                            <a:schemeClr val="dk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JpaRepository</a:t>
                      </a:r>
                      <a:r>
                        <a:rPr lang="en-US" altLang="ko-KR" sz="1300" b="1" kern="1200" dirty="0">
                          <a:solidFill>
                            <a:schemeClr val="dk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, </a:t>
                      </a:r>
                      <a:r>
                        <a:rPr lang="en-US" altLang="ko-KR" sz="1300" b="1" kern="1200" dirty="0" err="1">
                          <a:solidFill>
                            <a:schemeClr val="dk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QuerydslPredicateExecutor</a:t>
                      </a:r>
                      <a:endParaRPr lang="ko-KR" altLang="en-US" sz="1300" b="1" kern="1200" dirty="0">
                        <a:solidFill>
                          <a:schemeClr val="dk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U-02, U-03, U-04, U-05, U-08, U-09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4083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379E60C-1284-41C3-8685-708B763F2F7E}"/>
              </a:ext>
            </a:extLst>
          </p:cNvPr>
          <p:cNvSpPr txBox="1"/>
          <p:nvPr/>
        </p:nvSpPr>
        <p:spPr>
          <a:xfrm>
            <a:off x="4074981" y="1571261"/>
            <a:ext cx="264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UserRepository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C9700D-49EC-429F-8028-DB1BB61C7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710173"/>
              </p:ext>
            </p:extLst>
          </p:nvPr>
        </p:nvGraphicFramePr>
        <p:xfrm>
          <a:off x="3748216" y="4609229"/>
          <a:ext cx="8130746" cy="137065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197916">
                  <a:extLst>
                    <a:ext uri="{9D8B030D-6E8A-4147-A177-3AD203B41FA5}">
                      <a16:colId xmlns:a16="http://schemas.microsoft.com/office/drawing/2014/main" val="1817275362"/>
                    </a:ext>
                  </a:extLst>
                </a:gridCol>
                <a:gridCol w="2932830">
                  <a:extLst>
                    <a:ext uri="{9D8B030D-6E8A-4147-A177-3AD203B41FA5}">
                      <a16:colId xmlns:a16="http://schemas.microsoft.com/office/drawing/2014/main" val="405359551"/>
                    </a:ext>
                  </a:extLst>
                </a:gridCol>
              </a:tblGrid>
              <a:tr h="5193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메서드</a:t>
                      </a:r>
                      <a:endParaRPr lang="ko-KR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 dirty="0">
                          <a:solidFill>
                            <a:schemeClr val="bg1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사용 설계</a:t>
                      </a:r>
                      <a:endParaRPr lang="ko-KR" alt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130405"/>
                  </a:ext>
                </a:extLst>
              </a:tr>
              <a:tr h="425646">
                <a:tc>
                  <a:txBody>
                    <a:bodyPr/>
                    <a:lstStyle/>
                    <a:p>
                      <a:pPr algn="l" fontAlgn="ctr"/>
                      <a:r>
                        <a:rPr lang="fr-FR" altLang="ko-KR" sz="1300" b="1" kern="1200" dirty="0">
                          <a:solidFill>
                            <a:schemeClr val="dk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 Page&lt;Phone&gt; findAll(Predicate predicate,Pageable pageable);</a:t>
                      </a:r>
                      <a:endParaRPr lang="ko-KR" altLang="en-US" sz="1300" b="1" kern="1200" dirty="0">
                        <a:solidFill>
                          <a:schemeClr val="dk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P-01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873238"/>
                  </a:ext>
                </a:extLst>
              </a:tr>
              <a:tr h="42564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1200" dirty="0">
                          <a:solidFill>
                            <a:schemeClr val="dk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300" b="1" kern="1200" dirty="0" err="1">
                          <a:solidFill>
                            <a:schemeClr val="dk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JpaRepository</a:t>
                      </a:r>
                      <a:r>
                        <a:rPr lang="en-US" altLang="ko-KR" sz="1300" b="1" kern="1200" dirty="0">
                          <a:solidFill>
                            <a:schemeClr val="dk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, </a:t>
                      </a:r>
                      <a:r>
                        <a:rPr lang="en-US" altLang="ko-KR" sz="1300" b="1" kern="1200" dirty="0" err="1">
                          <a:solidFill>
                            <a:schemeClr val="dk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QuerydslPredicateExecutor</a:t>
                      </a:r>
                      <a:endParaRPr lang="ko-KR" altLang="en-US" sz="1300" b="1" kern="1200" dirty="0">
                        <a:solidFill>
                          <a:schemeClr val="dk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P-02, P-03, P-04, P-05, P-06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42086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B5A2A9-0F02-4C12-9653-40F2EE0BD5DC}"/>
              </a:ext>
            </a:extLst>
          </p:cNvPr>
          <p:cNvSpPr txBox="1"/>
          <p:nvPr/>
        </p:nvSpPr>
        <p:spPr>
          <a:xfrm>
            <a:off x="4074981" y="4124771"/>
            <a:ext cx="264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PhoneRepository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1037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C4CD88C-3D27-42CF-B834-7E2364B0123D}"/>
              </a:ext>
            </a:extLst>
          </p:cNvPr>
          <p:cNvSpPr txBox="1"/>
          <p:nvPr/>
        </p:nvSpPr>
        <p:spPr>
          <a:xfrm>
            <a:off x="4255605" y="469556"/>
            <a:ext cx="4113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Entity L2</a:t>
            </a:r>
            <a:r>
              <a:rPr lang="ko-KR" altLang="en-US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Cache</a:t>
            </a:r>
            <a:endParaRPr lang="en-US" altLang="ko-KR" sz="4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5E4F7E-A264-4330-A440-2FBF0FFE0E97}"/>
              </a:ext>
            </a:extLst>
          </p:cNvPr>
          <p:cNvSpPr txBox="1"/>
          <p:nvPr/>
        </p:nvSpPr>
        <p:spPr>
          <a:xfrm>
            <a:off x="370703" y="469556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76FFD5-A83D-4368-A800-532C7FF2996D}"/>
              </a:ext>
            </a:extLst>
          </p:cNvPr>
          <p:cNvSpPr txBox="1"/>
          <p:nvPr/>
        </p:nvSpPr>
        <p:spPr>
          <a:xfrm>
            <a:off x="420131" y="1171152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5660A8-EC72-42D8-BC27-17DCD6FFF78E}"/>
              </a:ext>
            </a:extLst>
          </p:cNvPr>
          <p:cNvSpPr txBox="1"/>
          <p:nvPr/>
        </p:nvSpPr>
        <p:spPr>
          <a:xfrm>
            <a:off x="2125369" y="1872749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FC155D-2317-4A99-B31C-005824A6F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039" y="1740538"/>
            <a:ext cx="4393109" cy="218953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719720-40C9-44E3-A87E-A6BFE3E3BEFA}"/>
              </a:ext>
            </a:extLst>
          </p:cNvPr>
          <p:cNvSpPr/>
          <p:nvPr/>
        </p:nvSpPr>
        <p:spPr>
          <a:xfrm>
            <a:off x="4255605" y="1371206"/>
            <a:ext cx="2970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applicationContext-ignite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F2916CA-4E28-4D02-8156-F806545CFEB4}"/>
              </a:ext>
            </a:extLst>
          </p:cNvPr>
          <p:cNvSpPr/>
          <p:nvPr/>
        </p:nvSpPr>
        <p:spPr>
          <a:xfrm>
            <a:off x="8665414" y="2633275"/>
            <a:ext cx="2184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Cache-region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정의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AA99953-E138-422C-BA54-5A3D7D385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039" y="4586568"/>
            <a:ext cx="5086350" cy="32385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BB2AFF-10BE-4A84-BB64-37132594BF2E}"/>
              </a:ext>
            </a:extLst>
          </p:cNvPr>
          <p:cNvSpPr/>
          <p:nvPr/>
        </p:nvSpPr>
        <p:spPr>
          <a:xfrm>
            <a:off x="4255605" y="4215811"/>
            <a:ext cx="274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CacheConcurrency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전략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F403BA3-99A2-4D12-925F-F527BCC6B074}"/>
              </a:ext>
            </a:extLst>
          </p:cNvPr>
          <p:cNvSpPr/>
          <p:nvPr/>
        </p:nvSpPr>
        <p:spPr>
          <a:xfrm>
            <a:off x="8853005" y="4464886"/>
            <a:ext cx="17056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User : Read-Write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9FB94F7-EAA4-4BA2-B419-2DCB736A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039" y="5153419"/>
            <a:ext cx="5724525" cy="33337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1DE8A77-40F6-4EA6-A246-5D530010EEE9}"/>
              </a:ext>
            </a:extLst>
          </p:cNvPr>
          <p:cNvSpPr/>
          <p:nvPr/>
        </p:nvSpPr>
        <p:spPr>
          <a:xfrm>
            <a:off x="9860407" y="5052655"/>
            <a:ext cx="20315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Collection : </a:t>
            </a:r>
          </a:p>
          <a:p>
            <a:r>
              <a:rPr lang="en-US" altLang="ko-KR" sz="14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NonStrict_Read</a:t>
            </a:r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-Write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E7E8FF7-2A7D-4A33-B7A9-52FCE2296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039" y="5729795"/>
            <a:ext cx="4867275" cy="371475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B4767A80-6CE8-4C41-BD33-51E7416B390B}"/>
              </a:ext>
            </a:extLst>
          </p:cNvPr>
          <p:cNvSpPr/>
          <p:nvPr/>
        </p:nvSpPr>
        <p:spPr>
          <a:xfrm>
            <a:off x="8917661" y="5665824"/>
            <a:ext cx="18595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Phone : Read-Write</a:t>
            </a:r>
            <a:endParaRPr lang="ko-KR" altLang="en-US" sz="1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0F1DDC8-D431-49D8-829E-12FC4C69569F}"/>
              </a:ext>
            </a:extLst>
          </p:cNvPr>
          <p:cNvCxnSpPr/>
          <p:nvPr/>
        </p:nvCxnSpPr>
        <p:spPr>
          <a:xfrm>
            <a:off x="6451600" y="2374900"/>
            <a:ext cx="1206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925D070-E9E6-4CEF-A474-4A3B8812CA47}"/>
              </a:ext>
            </a:extLst>
          </p:cNvPr>
          <p:cNvCxnSpPr/>
          <p:nvPr/>
        </p:nvCxnSpPr>
        <p:spPr>
          <a:xfrm>
            <a:off x="6451600" y="3002607"/>
            <a:ext cx="12065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09F25EE-25D0-4F9E-86C6-2481548C3F7F}"/>
              </a:ext>
            </a:extLst>
          </p:cNvPr>
          <p:cNvCxnSpPr>
            <a:cxnSpLocks/>
          </p:cNvCxnSpPr>
          <p:nvPr/>
        </p:nvCxnSpPr>
        <p:spPr>
          <a:xfrm>
            <a:off x="6451600" y="3675707"/>
            <a:ext cx="1917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5518DAE-8A05-4F29-A116-15536A16D3FE}"/>
              </a:ext>
            </a:extLst>
          </p:cNvPr>
          <p:cNvCxnSpPr>
            <a:cxnSpLocks/>
          </p:cNvCxnSpPr>
          <p:nvPr/>
        </p:nvCxnSpPr>
        <p:spPr>
          <a:xfrm>
            <a:off x="8140700" y="4772663"/>
            <a:ext cx="622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88F6D2FC-E10C-4965-B43B-F10A69D7574F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8441248" y="5314265"/>
            <a:ext cx="1419159" cy="42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CA6F360-4A44-4B72-B038-4E832E7DE8A8}"/>
              </a:ext>
            </a:extLst>
          </p:cNvPr>
          <p:cNvCxnSpPr>
            <a:cxnSpLocks/>
          </p:cNvCxnSpPr>
          <p:nvPr/>
        </p:nvCxnSpPr>
        <p:spPr>
          <a:xfrm>
            <a:off x="8132346" y="5973601"/>
            <a:ext cx="63384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426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036DDA1-FEBC-4A8E-84A6-80E6403CE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748" y="2282096"/>
            <a:ext cx="6981825" cy="3124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4CD88C-3D27-42CF-B834-7E2364B0123D}"/>
              </a:ext>
            </a:extLst>
          </p:cNvPr>
          <p:cNvSpPr txBox="1"/>
          <p:nvPr/>
        </p:nvSpPr>
        <p:spPr>
          <a:xfrm>
            <a:off x="4255605" y="469556"/>
            <a:ext cx="5364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Repository</a:t>
            </a:r>
            <a:endParaRPr lang="en-US" altLang="ko-KR" sz="4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956334-1F2C-4200-91C3-44523ECD3166}"/>
              </a:ext>
            </a:extLst>
          </p:cNvPr>
          <p:cNvSpPr txBox="1"/>
          <p:nvPr/>
        </p:nvSpPr>
        <p:spPr>
          <a:xfrm>
            <a:off x="4225748" y="1376475"/>
            <a:ext cx="306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Repo</a:t>
            </a:r>
            <a:endParaRPr lang="en-US" altLang="ko-KR" sz="4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642D0E-2401-45F2-8A7A-80B03B18ADCC}"/>
              </a:ext>
            </a:extLst>
          </p:cNvPr>
          <p:cNvSpPr txBox="1"/>
          <p:nvPr/>
        </p:nvSpPr>
        <p:spPr>
          <a:xfrm>
            <a:off x="9620250" y="3551501"/>
            <a:ext cx="200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QueryDsl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09113D-0E28-44E7-A927-EA63E3D19B42}"/>
              </a:ext>
            </a:extLst>
          </p:cNvPr>
          <p:cNvSpPr txBox="1"/>
          <p:nvPr/>
        </p:nvSpPr>
        <p:spPr>
          <a:xfrm>
            <a:off x="9482102" y="4534715"/>
            <a:ext cx="200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JPA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0E3536-5892-46E0-9684-A3EFD17C2F8B}"/>
              </a:ext>
            </a:extLst>
          </p:cNvPr>
          <p:cNvSpPr txBox="1"/>
          <p:nvPr/>
        </p:nvSpPr>
        <p:spPr>
          <a:xfrm>
            <a:off x="370703" y="469556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A4752D-B2FB-4AC7-AF78-74754A8C16D6}"/>
              </a:ext>
            </a:extLst>
          </p:cNvPr>
          <p:cNvSpPr txBox="1"/>
          <p:nvPr/>
        </p:nvSpPr>
        <p:spPr>
          <a:xfrm>
            <a:off x="420131" y="1171152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DFF62C-8495-4F60-A631-6133C7B3DC0F}"/>
              </a:ext>
            </a:extLst>
          </p:cNvPr>
          <p:cNvSpPr txBox="1"/>
          <p:nvPr/>
        </p:nvSpPr>
        <p:spPr>
          <a:xfrm>
            <a:off x="2125369" y="1872749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403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06D2036-9B3D-4CC4-9E3F-94FB5B994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605" y="2478182"/>
            <a:ext cx="6915150" cy="2686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4CD88C-3D27-42CF-B834-7E2364B0123D}"/>
              </a:ext>
            </a:extLst>
          </p:cNvPr>
          <p:cNvSpPr txBox="1"/>
          <p:nvPr/>
        </p:nvSpPr>
        <p:spPr>
          <a:xfrm>
            <a:off x="4255605" y="469556"/>
            <a:ext cx="5364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Repository</a:t>
            </a:r>
            <a:endParaRPr lang="en-US" altLang="ko-KR" sz="4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956334-1F2C-4200-91C3-44523ECD3166}"/>
              </a:ext>
            </a:extLst>
          </p:cNvPr>
          <p:cNvSpPr txBox="1"/>
          <p:nvPr/>
        </p:nvSpPr>
        <p:spPr>
          <a:xfrm>
            <a:off x="4225748" y="1376475"/>
            <a:ext cx="306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전화기 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Repo</a:t>
            </a:r>
            <a:endParaRPr lang="en-US" altLang="ko-KR" sz="4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F5367B-D7F4-4083-97C5-09997A275BFF}"/>
              </a:ext>
            </a:extLst>
          </p:cNvPr>
          <p:cNvSpPr txBox="1"/>
          <p:nvPr/>
        </p:nvSpPr>
        <p:spPr>
          <a:xfrm>
            <a:off x="9463694" y="3499169"/>
            <a:ext cx="200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QueryDsl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DD455A-2310-4898-A107-F6B6444CA602}"/>
              </a:ext>
            </a:extLst>
          </p:cNvPr>
          <p:cNvSpPr txBox="1"/>
          <p:nvPr/>
        </p:nvSpPr>
        <p:spPr>
          <a:xfrm>
            <a:off x="9463694" y="4473042"/>
            <a:ext cx="200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JPA</a:t>
            </a:r>
            <a:endParaRPr lang="ko-KR" altLang="en-US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A4CB96-4062-413B-94C9-B1D004247AF6}"/>
              </a:ext>
            </a:extLst>
          </p:cNvPr>
          <p:cNvSpPr txBox="1"/>
          <p:nvPr/>
        </p:nvSpPr>
        <p:spPr>
          <a:xfrm>
            <a:off x="370703" y="469556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D88B56-DCD5-435C-B9E5-D77818024366}"/>
              </a:ext>
            </a:extLst>
          </p:cNvPr>
          <p:cNvSpPr txBox="1"/>
          <p:nvPr/>
        </p:nvSpPr>
        <p:spPr>
          <a:xfrm>
            <a:off x="420131" y="1171152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요구사항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8FEBBB-CF4E-43DE-B725-ECBFF0480458}"/>
              </a:ext>
            </a:extLst>
          </p:cNvPr>
          <p:cNvSpPr txBox="1"/>
          <p:nvPr/>
        </p:nvSpPr>
        <p:spPr>
          <a:xfrm>
            <a:off x="2125369" y="1872749"/>
            <a:ext cx="3064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  <a:endParaRPr lang="en-US" altLang="ko-KR" sz="44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3504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3324</TotalTime>
  <Words>804</Words>
  <Application>Microsoft Office PowerPoint</Application>
  <PresentationFormat>와이드스크린</PresentationFormat>
  <Paragraphs>271</Paragraphs>
  <Slides>27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Arial</vt:lpstr>
      <vt:lpstr>맑은 고딕</vt:lpstr>
      <vt:lpstr>Consolas</vt:lpstr>
      <vt:lpstr>나눔고딕 ExtraBold</vt:lpstr>
      <vt:lpstr>함초롬바탕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 선택,반복,배열</dc:title>
  <dc:creator>wow</dc:creator>
  <cp:lastModifiedBy>wow</cp:lastModifiedBy>
  <cp:revision>223</cp:revision>
  <dcterms:created xsi:type="dcterms:W3CDTF">2019-05-22T10:34:17Z</dcterms:created>
  <dcterms:modified xsi:type="dcterms:W3CDTF">2019-10-01T09:06:31Z</dcterms:modified>
</cp:coreProperties>
</file>